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Anton"/>
      <p:regular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Inter"/>
      <p:bold r:id="rId28"/>
      <p:boldItalic r:id="rId29"/>
    </p:embeddedFont>
    <p:embeddedFont>
      <p:font typeface="Nunito Sans Medium"/>
      <p:regular r:id="rId30"/>
      <p:bold r:id="rId31"/>
      <p:italic r:id="rId32"/>
      <p:boldItalic r:id="rId33"/>
    </p:embeddedFont>
    <p:embeddedFont>
      <p:font typeface="Nunito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hGJDpHq2KQRmuOk/0NAN5AK0QT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70A434-E31D-4687-9DAA-D70ADA417E32}">
  <a:tblStyle styleId="{BE70A434-E31D-4687-9DAA-D70ADA417E3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font" Target="fonts/Anto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Inter-bold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SansMedium-bold.fntdata"/><Relationship Id="rId30" Type="http://schemas.openxmlformats.org/officeDocument/2006/relationships/font" Target="fonts/NunitoSansMedium-regular.fntdata"/><Relationship Id="rId11" Type="http://schemas.openxmlformats.org/officeDocument/2006/relationships/slide" Target="slides/slide5.xml"/><Relationship Id="rId33" Type="http://schemas.openxmlformats.org/officeDocument/2006/relationships/font" Target="fonts/NunitoSans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SansMedium-italic.fntdata"/><Relationship Id="rId13" Type="http://schemas.openxmlformats.org/officeDocument/2006/relationships/slide" Target="slides/slide7.xml"/><Relationship Id="rId35" Type="http://schemas.openxmlformats.org/officeDocument/2006/relationships/font" Target="fonts/NunitoSans-bold.fntdata"/><Relationship Id="rId12" Type="http://schemas.openxmlformats.org/officeDocument/2006/relationships/slide" Target="slides/slide6.xml"/><Relationship Id="rId34" Type="http://schemas.openxmlformats.org/officeDocument/2006/relationships/font" Target="fonts/NunitoSans-regular.fntdata"/><Relationship Id="rId15" Type="http://schemas.openxmlformats.org/officeDocument/2006/relationships/slide" Target="slides/slide9.xml"/><Relationship Id="rId37" Type="http://schemas.openxmlformats.org/officeDocument/2006/relationships/font" Target="fonts/NunitoSans-boldItalic.fntdata"/><Relationship Id="rId14" Type="http://schemas.openxmlformats.org/officeDocument/2006/relationships/slide" Target="slides/slide8.xml"/><Relationship Id="rId36" Type="http://schemas.openxmlformats.org/officeDocument/2006/relationships/font" Target="fonts/Nunito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6c0ee662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b6c0ee66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6c0ee662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b6c0ee662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6c0ee662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6c0ee66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3.jp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16870" y="5866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3315738" y="5896935"/>
            <a:ext cx="1165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Sizning bahtingiz - bizning maqsadimiz!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-1083821" y="220435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10800000">
            <a:off x="13424041" y="5692753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10800000">
            <a:off x="15024732" y="5478184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4425322" y="3801454"/>
            <a:ext cx="8998719" cy="2026455"/>
          </a:xfrm>
          <a:custGeom>
            <a:rect b="b" l="l" r="r" t="t"/>
            <a:pathLst>
              <a:path extrusionOk="0" h="2026455" w="8998719">
                <a:moveTo>
                  <a:pt x="0" y="0"/>
                </a:moveTo>
                <a:lnTo>
                  <a:pt x="8998719" y="0"/>
                </a:lnTo>
                <a:lnTo>
                  <a:pt x="8998719" y="2026455"/>
                </a:lnTo>
                <a:lnTo>
                  <a:pt x="0" y="2026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6231" l="-14880" r="-14448" t="-142706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g3b6c0ee6625_0_11"/>
          <p:cNvGraphicFramePr/>
          <p:nvPr/>
        </p:nvGraphicFramePr>
        <p:xfrm>
          <a:off x="1812050" y="247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{BE70A434-E31D-4687-9DAA-D70ADA417E32}</a:tableStyleId>
              </a:tblPr>
              <a:tblGrid>
                <a:gridCol w="3043200"/>
                <a:gridCol w="2989175"/>
                <a:gridCol w="3025200"/>
                <a:gridCol w="3007200"/>
                <a:gridCol w="30432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highlight>
                            <a:schemeClr val="lt1"/>
                          </a:highlight>
                        </a:rPr>
                        <a:t>Key Criteria</a:t>
                      </a:r>
                      <a:endParaRPr b="1"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highlight>
                            <a:schemeClr val="lt1"/>
                          </a:highlight>
                        </a:rPr>
                        <a:t>sovchi.app</a:t>
                      </a:r>
                      <a:endParaRPr b="1"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highlight>
                            <a:schemeClr val="lt1"/>
                          </a:highlight>
                        </a:rPr>
                        <a:t>Telegram Groups</a:t>
                      </a:r>
                      <a:endParaRPr b="1"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Dating Apps</a:t>
                      </a:r>
                      <a:endParaRPr b="1"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Traditional (Offline)</a:t>
                      </a:r>
                      <a:endParaRPr b="1"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Marriage intent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Intent filtering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Trust &amp; verification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Family-friendly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Cultural alignment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Structured matching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Safety &amp; moderation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Scalable access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Outcome-focused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highlight>
                            <a:schemeClr val="lt1"/>
                          </a:highlight>
                        </a:rPr>
                        <a:t>✅</a:t>
                      </a:r>
                      <a:endParaRPr sz="2800">
                        <a:highlight>
                          <a:schemeClr val="lt1"/>
                        </a:highlight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✅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❌</a:t>
                      </a:r>
                      <a:endParaRPr sz="2800"/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⚠️</a:t>
                      </a:r>
                      <a:endParaRPr sz="2800"/>
                    </a:p>
                  </a:txBody>
                  <a:tcPr marT="9525" marB="91425" marR="9525" marL="9525" anchor="ctr"/>
                </a:tc>
              </a:tr>
            </a:tbl>
          </a:graphicData>
        </a:graphic>
      </p:graphicFrame>
      <p:sp>
        <p:nvSpPr>
          <p:cNvPr id="281" name="Google Shape;281;g3b6c0ee6625_0_11"/>
          <p:cNvSpPr txBox="1"/>
          <p:nvPr/>
        </p:nvSpPr>
        <p:spPr>
          <a:xfrm>
            <a:off x="2303750" y="524625"/>
            <a:ext cx="14940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50">
                <a:solidFill>
                  <a:schemeClr val="dk1"/>
                </a:solidFill>
              </a:rPr>
              <a:t>Competitor analysis</a:t>
            </a:r>
            <a:endParaRPr b="1" sz="117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8"/>
          <p:cNvGrpSpPr/>
          <p:nvPr/>
        </p:nvGrpSpPr>
        <p:grpSpPr>
          <a:xfrm>
            <a:off x="6940859" y="-2476259"/>
            <a:ext cx="14116554" cy="15866617"/>
            <a:chOff x="0" y="-9525"/>
            <a:chExt cx="812800" cy="913565"/>
          </a:xfrm>
        </p:grpSpPr>
        <p:sp>
          <p:nvSpPr>
            <p:cNvPr id="287" name="Google Shape;287;p8"/>
            <p:cNvSpPr/>
            <p:nvPr/>
          </p:nvSpPr>
          <p:spPr>
            <a:xfrm>
              <a:off x="0" y="0"/>
              <a:ext cx="812800" cy="904040"/>
            </a:xfrm>
            <a:custGeom>
              <a:rect b="b" l="l" r="r" t="t"/>
              <a:pathLst>
                <a:path extrusionOk="0" h="90404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904040"/>
                  </a:lnTo>
                  <a:lnTo>
                    <a:pt x="0" y="9040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53A2A"/>
            </a:solidFill>
            <a:ln>
              <a:noFill/>
            </a:ln>
          </p:spPr>
        </p:sp>
        <p:sp>
          <p:nvSpPr>
            <p:cNvPr id="288" name="Google Shape;288;p8"/>
            <p:cNvSpPr txBox="1"/>
            <p:nvPr/>
          </p:nvSpPr>
          <p:spPr>
            <a:xfrm>
              <a:off x="101600" y="-9525"/>
              <a:ext cx="609600" cy="913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>
            <a:off x="1676845" y="6780307"/>
            <a:ext cx="444307" cy="444307"/>
            <a:chOff x="0" y="0"/>
            <a:chExt cx="812800" cy="812800"/>
          </a:xfrm>
        </p:grpSpPr>
        <p:sp>
          <p:nvSpPr>
            <p:cNvPr id="290" name="Google Shape;290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676845" y="5437883"/>
            <a:ext cx="444307" cy="444307"/>
            <a:chOff x="0" y="0"/>
            <a:chExt cx="812800" cy="812800"/>
          </a:xfrm>
        </p:grpSpPr>
        <p:sp>
          <p:nvSpPr>
            <p:cNvPr id="293" name="Google Shape;293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1676845" y="4121600"/>
            <a:ext cx="444307" cy="444307"/>
            <a:chOff x="0" y="0"/>
            <a:chExt cx="812800" cy="812800"/>
          </a:xfrm>
        </p:grpSpPr>
        <p:sp>
          <p:nvSpPr>
            <p:cNvPr id="296" name="Google Shape;29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8"/>
          <p:cNvSpPr/>
          <p:nvPr/>
        </p:nvSpPr>
        <p:spPr>
          <a:xfrm>
            <a:off x="2123676" y="4321019"/>
            <a:ext cx="659651" cy="22735"/>
          </a:xfrm>
          <a:custGeom>
            <a:rect b="b" l="l" r="r" t="t"/>
            <a:pathLst>
              <a:path extrusionOk="0" h="25400" w="736981">
                <a:moveTo>
                  <a:pt x="0" y="12700"/>
                </a:moveTo>
                <a:cubicBezTo>
                  <a:pt x="0" y="5715"/>
                  <a:pt x="5715" y="0"/>
                  <a:pt x="12700" y="0"/>
                </a:cubicBezTo>
                <a:lnTo>
                  <a:pt x="724281" y="0"/>
                </a:lnTo>
                <a:cubicBezTo>
                  <a:pt x="731266" y="0"/>
                  <a:pt x="736981" y="5715"/>
                  <a:pt x="736981" y="12700"/>
                </a:cubicBezTo>
                <a:cubicBezTo>
                  <a:pt x="736981" y="19685"/>
                  <a:pt x="731266" y="25400"/>
                  <a:pt x="724281" y="25400"/>
                </a:cubicBezTo>
                <a:lnTo>
                  <a:pt x="12700" y="25400"/>
                </a:lnTo>
                <a:cubicBezTo>
                  <a:pt x="5715" y="25400"/>
                  <a:pt x="0" y="19685"/>
                  <a:pt x="0" y="12700"/>
                </a:cubicBezTo>
                <a:close/>
              </a:path>
            </a:pathLst>
          </a:custGeom>
          <a:solidFill>
            <a:srgbClr val="C50F1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2123676" y="5663443"/>
            <a:ext cx="659651" cy="22735"/>
          </a:xfrm>
          <a:custGeom>
            <a:rect b="b" l="l" r="r" t="t"/>
            <a:pathLst>
              <a:path extrusionOk="0" h="25400" w="736981">
                <a:moveTo>
                  <a:pt x="0" y="12700"/>
                </a:moveTo>
                <a:cubicBezTo>
                  <a:pt x="0" y="5715"/>
                  <a:pt x="5715" y="0"/>
                  <a:pt x="12700" y="0"/>
                </a:cubicBezTo>
                <a:lnTo>
                  <a:pt x="724281" y="0"/>
                </a:lnTo>
                <a:cubicBezTo>
                  <a:pt x="731266" y="0"/>
                  <a:pt x="736981" y="5715"/>
                  <a:pt x="736981" y="12700"/>
                </a:cubicBezTo>
                <a:cubicBezTo>
                  <a:pt x="736981" y="19685"/>
                  <a:pt x="731266" y="25400"/>
                  <a:pt x="724281" y="25400"/>
                </a:cubicBezTo>
                <a:lnTo>
                  <a:pt x="12700" y="25400"/>
                </a:lnTo>
                <a:cubicBezTo>
                  <a:pt x="5715" y="25400"/>
                  <a:pt x="0" y="19685"/>
                  <a:pt x="0" y="12700"/>
                </a:cubicBezTo>
                <a:close/>
              </a:path>
            </a:pathLst>
          </a:custGeom>
          <a:solidFill>
            <a:srgbClr val="C50F1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2123676" y="7005867"/>
            <a:ext cx="659651" cy="22735"/>
          </a:xfrm>
          <a:custGeom>
            <a:rect b="b" l="l" r="r" t="t"/>
            <a:pathLst>
              <a:path extrusionOk="0" h="25400" w="736981">
                <a:moveTo>
                  <a:pt x="0" y="12700"/>
                </a:moveTo>
                <a:cubicBezTo>
                  <a:pt x="0" y="5715"/>
                  <a:pt x="5715" y="0"/>
                  <a:pt x="12700" y="0"/>
                </a:cubicBezTo>
                <a:lnTo>
                  <a:pt x="724281" y="0"/>
                </a:lnTo>
                <a:cubicBezTo>
                  <a:pt x="731266" y="0"/>
                  <a:pt x="736981" y="5715"/>
                  <a:pt x="736981" y="12700"/>
                </a:cubicBezTo>
                <a:cubicBezTo>
                  <a:pt x="736981" y="19685"/>
                  <a:pt x="731266" y="25400"/>
                  <a:pt x="724281" y="25400"/>
                </a:cubicBezTo>
                <a:lnTo>
                  <a:pt x="12700" y="25400"/>
                </a:lnTo>
                <a:cubicBezTo>
                  <a:pt x="5715" y="25400"/>
                  <a:pt x="0" y="19685"/>
                  <a:pt x="0" y="12700"/>
                </a:cubicBezTo>
                <a:close/>
              </a:path>
            </a:pathLst>
          </a:custGeom>
          <a:solidFill>
            <a:srgbClr val="C50F1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"/>
          <p:cNvSpPr txBox="1"/>
          <p:nvPr/>
        </p:nvSpPr>
        <p:spPr>
          <a:xfrm>
            <a:off x="1467175" y="2075470"/>
            <a:ext cx="4808249" cy="1589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Traction</a:t>
            </a:r>
            <a:endParaRPr/>
          </a:p>
        </p:txBody>
      </p:sp>
      <p:sp>
        <p:nvSpPr>
          <p:cNvPr id="302" name="Google Shape;302;p8"/>
          <p:cNvSpPr txBox="1"/>
          <p:nvPr/>
        </p:nvSpPr>
        <p:spPr>
          <a:xfrm>
            <a:off x="10071461" y="2218345"/>
            <a:ext cx="8101406" cy="741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7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138 EARLY USERS</a:t>
            </a:r>
            <a:endParaRPr/>
          </a:p>
        </p:txBody>
      </p:sp>
      <p:sp>
        <p:nvSpPr>
          <p:cNvPr id="303" name="Google Shape;303;p8"/>
          <p:cNvSpPr txBox="1"/>
          <p:nvPr/>
        </p:nvSpPr>
        <p:spPr>
          <a:xfrm>
            <a:off x="10071461" y="3010319"/>
            <a:ext cx="5299560" cy="322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Active on Telegram MVP within first 3 days</a:t>
            </a:r>
            <a:endParaRPr/>
          </a:p>
        </p:txBody>
      </p:sp>
      <p:sp>
        <p:nvSpPr>
          <p:cNvPr id="304" name="Google Shape;304;p8"/>
          <p:cNvSpPr txBox="1"/>
          <p:nvPr/>
        </p:nvSpPr>
        <p:spPr>
          <a:xfrm>
            <a:off x="9583278" y="3874532"/>
            <a:ext cx="7052216" cy="741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7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68% MATCH RATE</a:t>
            </a:r>
            <a:endParaRPr/>
          </a:p>
        </p:txBody>
      </p:sp>
      <p:sp>
        <p:nvSpPr>
          <p:cNvPr id="305" name="Google Shape;305;p8"/>
          <p:cNvSpPr txBox="1"/>
          <p:nvPr/>
        </p:nvSpPr>
        <p:spPr>
          <a:xfrm>
            <a:off x="9591462" y="4678611"/>
            <a:ext cx="6058229" cy="322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High-confidence matches accepted by users</a:t>
            </a:r>
            <a:endParaRPr/>
          </a:p>
        </p:txBody>
      </p:sp>
      <p:sp>
        <p:nvSpPr>
          <p:cNvPr id="306" name="Google Shape;306;p8"/>
          <p:cNvSpPr txBox="1"/>
          <p:nvPr/>
        </p:nvSpPr>
        <p:spPr>
          <a:xfrm>
            <a:off x="8535476" y="5818573"/>
            <a:ext cx="10107398" cy="740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7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42% CONVERSION RATE</a:t>
            </a:r>
            <a:endParaRPr/>
          </a:p>
        </p:txBody>
      </p:sp>
      <p:sp>
        <p:nvSpPr>
          <p:cNvPr id="307" name="Google Shape;307;p8"/>
          <p:cNvSpPr txBox="1"/>
          <p:nvPr/>
        </p:nvSpPr>
        <p:spPr>
          <a:xfrm>
            <a:off x="9267027" y="6663654"/>
            <a:ext cx="7658891" cy="322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Matches that lead to meaningful conversations</a:t>
            </a:r>
            <a:endParaRPr/>
          </a:p>
        </p:txBody>
      </p:sp>
      <p:sp>
        <p:nvSpPr>
          <p:cNvPr id="308" name="Google Shape;308;p8"/>
          <p:cNvSpPr txBox="1"/>
          <p:nvPr/>
        </p:nvSpPr>
        <p:spPr>
          <a:xfrm>
            <a:off x="7509879" y="7528656"/>
            <a:ext cx="8628033" cy="740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7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4.8 USER RATING</a:t>
            </a:r>
            <a:endParaRPr/>
          </a:p>
        </p:txBody>
      </p:sp>
      <p:sp>
        <p:nvSpPr>
          <p:cNvPr id="309" name="Google Shape;309;p8"/>
          <p:cNvSpPr txBox="1"/>
          <p:nvPr/>
        </p:nvSpPr>
        <p:spPr>
          <a:xfrm>
            <a:off x="8868239" y="8373853"/>
            <a:ext cx="11324521" cy="322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Average satisfaction score from early adopters</a:t>
            </a:r>
            <a:endParaRPr/>
          </a:p>
        </p:txBody>
      </p:sp>
      <p:sp>
        <p:nvSpPr>
          <p:cNvPr id="310" name="Google Shape;310;p8"/>
          <p:cNvSpPr txBox="1"/>
          <p:nvPr/>
        </p:nvSpPr>
        <p:spPr>
          <a:xfrm>
            <a:off x="1802376" y="4164361"/>
            <a:ext cx="193246" cy="344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6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  <a:endParaRPr/>
          </a:p>
        </p:txBody>
      </p:sp>
      <p:sp>
        <p:nvSpPr>
          <p:cNvPr id="311" name="Google Shape;311;p8"/>
          <p:cNvSpPr txBox="1"/>
          <p:nvPr/>
        </p:nvSpPr>
        <p:spPr>
          <a:xfrm>
            <a:off x="2998615" y="4150929"/>
            <a:ext cx="1113652" cy="32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Q4 2025</a:t>
            </a:r>
            <a:endParaRPr/>
          </a:p>
        </p:txBody>
      </p:sp>
      <p:sp>
        <p:nvSpPr>
          <p:cNvPr id="312" name="Google Shape;312;p8"/>
          <p:cNvSpPr txBox="1"/>
          <p:nvPr/>
        </p:nvSpPr>
        <p:spPr>
          <a:xfrm>
            <a:off x="2998615" y="4578780"/>
            <a:ext cx="5227143" cy="309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MVP Launch on Telegram</a:t>
            </a:r>
            <a:endParaRPr/>
          </a:p>
        </p:txBody>
      </p:sp>
      <p:sp>
        <p:nvSpPr>
          <p:cNvPr id="313" name="Google Shape;313;p8"/>
          <p:cNvSpPr txBox="1"/>
          <p:nvPr/>
        </p:nvSpPr>
        <p:spPr>
          <a:xfrm>
            <a:off x="1802376" y="5506785"/>
            <a:ext cx="193246" cy="344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6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endParaRPr/>
          </a:p>
        </p:txBody>
      </p:sp>
      <p:sp>
        <p:nvSpPr>
          <p:cNvPr id="314" name="Google Shape;314;p8"/>
          <p:cNvSpPr txBox="1"/>
          <p:nvPr/>
        </p:nvSpPr>
        <p:spPr>
          <a:xfrm>
            <a:off x="2998615" y="5493353"/>
            <a:ext cx="1113652" cy="32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Q1 2026</a:t>
            </a:r>
            <a:endParaRPr/>
          </a:p>
        </p:txBody>
      </p:sp>
      <p:sp>
        <p:nvSpPr>
          <p:cNvPr id="315" name="Google Shape;315;p8"/>
          <p:cNvSpPr txBox="1"/>
          <p:nvPr/>
        </p:nvSpPr>
        <p:spPr>
          <a:xfrm>
            <a:off x="2998615" y="5921205"/>
            <a:ext cx="5227143" cy="309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100K users, product-market fit validation</a:t>
            </a:r>
            <a:endParaRPr/>
          </a:p>
        </p:txBody>
      </p:sp>
      <p:sp>
        <p:nvSpPr>
          <p:cNvPr id="316" name="Google Shape;316;p8"/>
          <p:cNvSpPr txBox="1"/>
          <p:nvPr/>
        </p:nvSpPr>
        <p:spPr>
          <a:xfrm>
            <a:off x="1802376" y="6849209"/>
            <a:ext cx="193246" cy="344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6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/>
          </a:p>
        </p:txBody>
      </p:sp>
      <p:sp>
        <p:nvSpPr>
          <p:cNvPr id="317" name="Google Shape;317;p8"/>
          <p:cNvSpPr txBox="1"/>
          <p:nvPr/>
        </p:nvSpPr>
        <p:spPr>
          <a:xfrm>
            <a:off x="2998615" y="6835777"/>
            <a:ext cx="11136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Q2 202</a:t>
            </a:r>
            <a:r>
              <a:rPr lang="en-US" sz="2163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6</a:t>
            </a:r>
            <a:endParaRPr/>
          </a:p>
        </p:txBody>
      </p:sp>
      <p:sp>
        <p:nvSpPr>
          <p:cNvPr id="318" name="Google Shape;318;p8"/>
          <p:cNvSpPr txBox="1"/>
          <p:nvPr/>
        </p:nvSpPr>
        <p:spPr>
          <a:xfrm>
            <a:off x="2998615" y="7263629"/>
            <a:ext cx="4811139" cy="309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5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Monetization activation begins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Google Shape;323;g3b6c0ee6625_0_18"/>
          <p:cNvGraphicFramePr/>
          <p:nvPr/>
        </p:nvGraphicFramePr>
        <p:xfrm>
          <a:off x="608575" y="111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{BE70A434-E31D-4687-9DAA-D70ADA417E32}</a:tableStyleId>
              </a:tblPr>
              <a:tblGrid>
                <a:gridCol w="4217975"/>
                <a:gridCol w="13096500"/>
              </a:tblGrid>
              <a:tr h="641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Section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One-Line Answer</a:t>
                      </a:r>
                      <a:endParaRPr b="1" sz="2800"/>
                    </a:p>
                  </a:txBody>
                  <a:tcPr marT="91425" marB="91425" marR="91425" marL="91425"/>
                </a:tc>
              </a:tr>
              <a:tr h="103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What we do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A trusted matchmaking platform for people seeking marriage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103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Who it’s for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Men &amp; women with serious marriage intent in culturally conservative markets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103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Problem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Channels</a:t>
                      </a:r>
                      <a:r>
                        <a:rPr lang="en-US" sz="3100"/>
                        <a:t> lack trust and intent; traditional methods don’t scale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103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Solution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Intent-filtered, culturally aligned matchmaking with built-in trust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6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Why now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AI+ Social app</a:t>
                      </a:r>
                      <a:r>
                        <a:rPr lang="en-US" sz="3100"/>
                        <a:t> </a:t>
                      </a:r>
                      <a:r>
                        <a:rPr lang="en-US" sz="3100"/>
                        <a:t>addictions</a:t>
                      </a:r>
                      <a:r>
                        <a:rPr lang="en-US" sz="3100"/>
                        <a:t> + untrustful </a:t>
                      </a:r>
                      <a:r>
                        <a:rPr lang="en-US" sz="3100"/>
                        <a:t>environment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90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How we make money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Subscriptions and premium features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6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Why we win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Intent + culture + family involvement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6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What’s hard to copy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Trust system, user behavior, cultural design</a:t>
                      </a:r>
                      <a:endParaRPr sz="3100"/>
                    </a:p>
                  </a:txBody>
                  <a:tcPr marT="91425" marB="91425" marR="91425" marL="91425"/>
                </a:tc>
              </a:tr>
              <a:tr h="90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What success looks like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Growing MRR, strong retention, successful matches</a:t>
                      </a:r>
                      <a:endParaRPr sz="3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4" name="Google Shape;324;g3b6c0ee6625_0_18"/>
          <p:cNvSpPr txBox="1"/>
          <p:nvPr/>
        </p:nvSpPr>
        <p:spPr>
          <a:xfrm>
            <a:off x="8676500" y="0"/>
            <a:ext cx="9502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dk1"/>
                </a:solidFill>
              </a:rPr>
              <a:t>Our Business Model</a:t>
            </a:r>
            <a:endParaRPr sz="7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"/>
          <p:cNvGrpSpPr/>
          <p:nvPr/>
        </p:nvGrpSpPr>
        <p:grpSpPr>
          <a:xfrm>
            <a:off x="1371330" y="3102623"/>
            <a:ext cx="4106674" cy="3341412"/>
            <a:chOff x="0" y="-9525"/>
            <a:chExt cx="1081586" cy="880037"/>
          </a:xfrm>
        </p:grpSpPr>
        <p:sp>
          <p:nvSpPr>
            <p:cNvPr id="330" name="Google Shape;330;p9"/>
            <p:cNvSpPr/>
            <p:nvPr/>
          </p:nvSpPr>
          <p:spPr>
            <a:xfrm>
              <a:off x="0" y="0"/>
              <a:ext cx="1081586" cy="870512"/>
            </a:xfrm>
            <a:custGeom>
              <a:rect b="b" l="l" r="r" t="t"/>
              <a:pathLst>
                <a:path extrusionOk="0" h="870512" w="1081586">
                  <a:moveTo>
                    <a:pt x="203200" y="0"/>
                  </a:moveTo>
                  <a:lnTo>
                    <a:pt x="1081586" y="0"/>
                  </a:lnTo>
                  <a:lnTo>
                    <a:pt x="878386" y="870512"/>
                  </a:lnTo>
                  <a:lnTo>
                    <a:pt x="0" y="87051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</p:sp>
        <p:sp>
          <p:nvSpPr>
            <p:cNvPr id="331" name="Google Shape;331;p9"/>
            <p:cNvSpPr txBox="1"/>
            <p:nvPr/>
          </p:nvSpPr>
          <p:spPr>
            <a:xfrm>
              <a:off x="101600" y="-9525"/>
              <a:ext cx="878386" cy="880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9"/>
          <p:cNvGrpSpPr/>
          <p:nvPr/>
        </p:nvGrpSpPr>
        <p:grpSpPr>
          <a:xfrm>
            <a:off x="5271357" y="3098129"/>
            <a:ext cx="4106674" cy="3341412"/>
            <a:chOff x="0" y="-9525"/>
            <a:chExt cx="1081586" cy="880037"/>
          </a:xfrm>
        </p:grpSpPr>
        <p:sp>
          <p:nvSpPr>
            <p:cNvPr id="333" name="Google Shape;333;p9"/>
            <p:cNvSpPr/>
            <p:nvPr/>
          </p:nvSpPr>
          <p:spPr>
            <a:xfrm>
              <a:off x="0" y="0"/>
              <a:ext cx="1081586" cy="870512"/>
            </a:xfrm>
            <a:custGeom>
              <a:rect b="b" l="l" r="r" t="t"/>
              <a:pathLst>
                <a:path extrusionOk="0" h="870512" w="1081586">
                  <a:moveTo>
                    <a:pt x="203200" y="0"/>
                  </a:moveTo>
                  <a:lnTo>
                    <a:pt x="1081586" y="0"/>
                  </a:lnTo>
                  <a:lnTo>
                    <a:pt x="878386" y="870512"/>
                  </a:lnTo>
                  <a:lnTo>
                    <a:pt x="0" y="87051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</p:sp>
        <p:sp>
          <p:nvSpPr>
            <p:cNvPr id="334" name="Google Shape;334;p9"/>
            <p:cNvSpPr txBox="1"/>
            <p:nvPr/>
          </p:nvSpPr>
          <p:spPr>
            <a:xfrm>
              <a:off x="101600" y="-9525"/>
              <a:ext cx="878386" cy="880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9171766" y="3102623"/>
            <a:ext cx="4106674" cy="3341412"/>
            <a:chOff x="0" y="-9525"/>
            <a:chExt cx="1081586" cy="880037"/>
          </a:xfrm>
        </p:grpSpPr>
        <p:sp>
          <p:nvSpPr>
            <p:cNvPr id="336" name="Google Shape;336;p9"/>
            <p:cNvSpPr/>
            <p:nvPr/>
          </p:nvSpPr>
          <p:spPr>
            <a:xfrm>
              <a:off x="0" y="0"/>
              <a:ext cx="1081586" cy="870512"/>
            </a:xfrm>
            <a:custGeom>
              <a:rect b="b" l="l" r="r" t="t"/>
              <a:pathLst>
                <a:path extrusionOk="0" h="870512" w="1081586">
                  <a:moveTo>
                    <a:pt x="203200" y="0"/>
                  </a:moveTo>
                  <a:lnTo>
                    <a:pt x="1081586" y="0"/>
                  </a:lnTo>
                  <a:lnTo>
                    <a:pt x="878386" y="870512"/>
                  </a:lnTo>
                  <a:lnTo>
                    <a:pt x="0" y="87051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</p:sp>
        <p:sp>
          <p:nvSpPr>
            <p:cNvPr id="337" name="Google Shape;337;p9"/>
            <p:cNvSpPr txBox="1"/>
            <p:nvPr/>
          </p:nvSpPr>
          <p:spPr>
            <a:xfrm>
              <a:off x="101600" y="-9525"/>
              <a:ext cx="878386" cy="880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9"/>
          <p:cNvGrpSpPr/>
          <p:nvPr/>
        </p:nvGrpSpPr>
        <p:grpSpPr>
          <a:xfrm>
            <a:off x="13065102" y="3119476"/>
            <a:ext cx="4106674" cy="3341412"/>
            <a:chOff x="0" y="-9525"/>
            <a:chExt cx="1081586" cy="880037"/>
          </a:xfrm>
        </p:grpSpPr>
        <p:sp>
          <p:nvSpPr>
            <p:cNvPr id="339" name="Google Shape;339;p9"/>
            <p:cNvSpPr/>
            <p:nvPr/>
          </p:nvSpPr>
          <p:spPr>
            <a:xfrm>
              <a:off x="0" y="0"/>
              <a:ext cx="1081586" cy="870512"/>
            </a:xfrm>
            <a:custGeom>
              <a:rect b="b" l="l" r="r" t="t"/>
              <a:pathLst>
                <a:path extrusionOk="0" h="870512" w="1081586">
                  <a:moveTo>
                    <a:pt x="203200" y="0"/>
                  </a:moveTo>
                  <a:lnTo>
                    <a:pt x="1081586" y="0"/>
                  </a:lnTo>
                  <a:lnTo>
                    <a:pt x="878386" y="870512"/>
                  </a:lnTo>
                  <a:lnTo>
                    <a:pt x="0" y="87051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</p:sp>
        <p:sp>
          <p:nvSpPr>
            <p:cNvPr id="340" name="Google Shape;340;p9"/>
            <p:cNvSpPr txBox="1"/>
            <p:nvPr/>
          </p:nvSpPr>
          <p:spPr>
            <a:xfrm>
              <a:off x="101600" y="-9525"/>
              <a:ext cx="878386" cy="880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9"/>
          <p:cNvSpPr/>
          <p:nvPr/>
        </p:nvSpPr>
        <p:spPr>
          <a:xfrm rot="-4578575">
            <a:off x="-1280790" y="-996295"/>
            <a:ext cx="5892065" cy="1992589"/>
          </a:xfrm>
          <a:custGeom>
            <a:rect b="b" l="l" r="r" t="t"/>
            <a:pathLst>
              <a:path extrusionOk="0" h="1992589" w="5892065">
                <a:moveTo>
                  <a:pt x="0" y="0"/>
                </a:moveTo>
                <a:lnTo>
                  <a:pt x="5892064" y="0"/>
                </a:lnTo>
                <a:lnTo>
                  <a:pt x="5892064" y="1992590"/>
                </a:lnTo>
                <a:lnTo>
                  <a:pt x="0" y="1992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9"/>
          <p:cNvSpPr/>
          <p:nvPr/>
        </p:nvSpPr>
        <p:spPr>
          <a:xfrm rot="6221425">
            <a:off x="14162001" y="8666645"/>
            <a:ext cx="5892065" cy="1992589"/>
          </a:xfrm>
          <a:custGeom>
            <a:rect b="b" l="l" r="r" t="t"/>
            <a:pathLst>
              <a:path extrusionOk="0" h="1992589" w="5892065">
                <a:moveTo>
                  <a:pt x="5892064" y="1992590"/>
                </a:moveTo>
                <a:lnTo>
                  <a:pt x="0" y="1992590"/>
                </a:lnTo>
                <a:lnTo>
                  <a:pt x="0" y="0"/>
                </a:lnTo>
                <a:lnTo>
                  <a:pt x="5892064" y="0"/>
                </a:lnTo>
                <a:lnTo>
                  <a:pt x="5892064" y="19925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9"/>
          <p:cNvSpPr txBox="1"/>
          <p:nvPr/>
        </p:nvSpPr>
        <p:spPr>
          <a:xfrm>
            <a:off x="3457051" y="923925"/>
            <a:ext cx="11194603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 &amp; MOAT</a:t>
            </a:r>
            <a:endParaRPr/>
          </a:p>
        </p:txBody>
      </p:sp>
      <p:sp>
        <p:nvSpPr>
          <p:cNvPr id="344" name="Google Shape;344;p9"/>
          <p:cNvSpPr txBox="1"/>
          <p:nvPr/>
        </p:nvSpPr>
        <p:spPr>
          <a:xfrm>
            <a:off x="6039568" y="4453380"/>
            <a:ext cx="946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4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  <a:endParaRPr i="1"/>
          </a:p>
        </p:txBody>
      </p:sp>
      <p:sp>
        <p:nvSpPr>
          <p:cNvPr id="345" name="Google Shape;345;p9"/>
          <p:cNvSpPr txBox="1"/>
          <p:nvPr/>
        </p:nvSpPr>
        <p:spPr>
          <a:xfrm>
            <a:off x="2198884" y="4457874"/>
            <a:ext cx="946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4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  <a:endParaRPr i="1"/>
          </a:p>
        </p:txBody>
      </p:sp>
      <p:sp>
        <p:nvSpPr>
          <p:cNvPr id="346" name="Google Shape;346;p9"/>
          <p:cNvSpPr txBox="1"/>
          <p:nvPr/>
        </p:nvSpPr>
        <p:spPr>
          <a:xfrm>
            <a:off x="9979687" y="4457874"/>
            <a:ext cx="946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4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  <a:endParaRPr i="1"/>
          </a:p>
        </p:txBody>
      </p:sp>
      <p:sp>
        <p:nvSpPr>
          <p:cNvPr id="347" name="Google Shape;347;p9"/>
          <p:cNvSpPr txBox="1"/>
          <p:nvPr/>
        </p:nvSpPr>
        <p:spPr>
          <a:xfrm>
            <a:off x="13860588" y="4474727"/>
            <a:ext cx="946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4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04</a:t>
            </a:r>
            <a:endParaRPr i="1"/>
          </a:p>
        </p:txBody>
      </p:sp>
      <p:sp>
        <p:nvSpPr>
          <p:cNvPr id="348" name="Google Shape;348;p9"/>
          <p:cNvSpPr txBox="1"/>
          <p:nvPr/>
        </p:nvSpPr>
        <p:spPr>
          <a:xfrm>
            <a:off x="2934679" y="4630671"/>
            <a:ext cx="18855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8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PROPRIETARY MATCHING ALGORITHM</a:t>
            </a:r>
            <a:endParaRPr i="1"/>
          </a:p>
        </p:txBody>
      </p:sp>
      <p:sp>
        <p:nvSpPr>
          <p:cNvPr id="349" name="Google Shape;349;p9"/>
          <p:cNvSpPr txBox="1"/>
          <p:nvPr/>
        </p:nvSpPr>
        <p:spPr>
          <a:xfrm>
            <a:off x="1371330" y="6577822"/>
            <a:ext cx="3309900" cy="1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Psychology-backed compatibility model trained on relationship success patterns</a:t>
            </a:r>
            <a:endParaRPr/>
          </a:p>
        </p:txBody>
      </p:sp>
      <p:sp>
        <p:nvSpPr>
          <p:cNvPr id="350" name="Google Shape;350;p9"/>
          <p:cNvSpPr txBox="1"/>
          <p:nvPr/>
        </p:nvSpPr>
        <p:spPr>
          <a:xfrm>
            <a:off x="6873774" y="4601189"/>
            <a:ext cx="1846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8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CULTURAL INTELLIGENCE</a:t>
            </a:r>
            <a:endParaRPr i="1"/>
          </a:p>
        </p:txBody>
      </p:sp>
      <p:sp>
        <p:nvSpPr>
          <p:cNvPr id="351" name="Google Shape;351;p9"/>
          <p:cNvSpPr txBox="1"/>
          <p:nvPr/>
        </p:nvSpPr>
        <p:spPr>
          <a:xfrm>
            <a:off x="9185300" y="6568297"/>
            <a:ext cx="33099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Quality improves with scale</a:t>
            </a:r>
            <a:r>
              <a:rPr lang="en-US" sz="2099">
                <a:solidFill>
                  <a:srgbClr val="FFFFFF"/>
                </a:solidFill>
              </a:rPr>
              <a:t>—more</a:t>
            </a:r>
            <a:r>
              <a:rPr b="0" i="0" lang="en-US" sz="20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99">
                <a:solidFill>
                  <a:srgbClr val="FFFFFF"/>
                </a:solidFill>
              </a:rPr>
              <a:t>users mean better</a:t>
            </a:r>
            <a:r>
              <a:rPr b="0" i="0" lang="en-US" sz="20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matches</a:t>
            </a:r>
            <a:endParaRPr/>
          </a:p>
        </p:txBody>
      </p:sp>
      <p:sp>
        <p:nvSpPr>
          <p:cNvPr id="352" name="Google Shape;352;p9"/>
          <p:cNvSpPr txBox="1"/>
          <p:nvPr/>
        </p:nvSpPr>
        <p:spPr>
          <a:xfrm>
            <a:off x="10774183" y="4605684"/>
            <a:ext cx="1846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8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NETWORK EFFECTS</a:t>
            </a:r>
            <a:endParaRPr i="1"/>
          </a:p>
        </p:txBody>
      </p:sp>
      <p:sp>
        <p:nvSpPr>
          <p:cNvPr id="353" name="Google Shape;353;p9"/>
          <p:cNvSpPr txBox="1"/>
          <p:nvPr/>
        </p:nvSpPr>
        <p:spPr>
          <a:xfrm>
            <a:off x="14683396" y="4622537"/>
            <a:ext cx="1846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8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DATA ADVANTAGE</a:t>
            </a:r>
            <a:endParaRPr i="1"/>
          </a:p>
        </p:txBody>
      </p:sp>
      <p:sp>
        <p:nvSpPr>
          <p:cNvPr id="354" name="Google Shape;354;p9"/>
          <p:cNvSpPr txBox="1"/>
          <p:nvPr/>
        </p:nvSpPr>
        <p:spPr>
          <a:xfrm>
            <a:off x="5405552" y="2028450"/>
            <a:ext cx="729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AND WHY THIS IS HARD TO COPY</a:t>
            </a:r>
            <a:endParaRPr/>
          </a:p>
        </p:txBody>
      </p:sp>
      <p:sp>
        <p:nvSpPr>
          <p:cNvPr id="355" name="Google Shape;355;p9"/>
          <p:cNvSpPr txBox="1"/>
          <p:nvPr/>
        </p:nvSpPr>
        <p:spPr>
          <a:xfrm>
            <a:off x="2896856" y="8532075"/>
            <a:ext cx="123150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combination of AI matching, cultural context, and intentional design creates a defensible position in an underserved market.</a:t>
            </a:r>
            <a:endParaRPr/>
          </a:p>
        </p:txBody>
      </p:sp>
      <p:sp>
        <p:nvSpPr>
          <p:cNvPr id="356" name="Google Shape;356;p9"/>
          <p:cNvSpPr txBox="1"/>
          <p:nvPr/>
        </p:nvSpPr>
        <p:spPr>
          <a:xfrm>
            <a:off x="5271357" y="6577822"/>
            <a:ext cx="33099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Deep understanding of regional values, family dynamics, and social norms</a:t>
            </a:r>
            <a:endParaRPr/>
          </a:p>
        </p:txBody>
      </p:sp>
      <p:sp>
        <p:nvSpPr>
          <p:cNvPr id="357" name="Google Shape;357;p9"/>
          <p:cNvSpPr txBox="1"/>
          <p:nvPr/>
        </p:nvSpPr>
        <p:spPr>
          <a:xfrm>
            <a:off x="13065102" y="6577822"/>
            <a:ext cx="33099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Continuous learning from successful relationships and user feedback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"/>
          <p:cNvSpPr/>
          <p:nvPr/>
        </p:nvSpPr>
        <p:spPr>
          <a:xfrm>
            <a:off x="0" y="0"/>
            <a:ext cx="1997964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3321" l="0" r="0" t="-83324"/>
            </a:stretch>
          </a:blipFill>
          <a:ln>
            <a:noFill/>
          </a:ln>
        </p:spPr>
      </p:sp>
      <p:sp>
        <p:nvSpPr>
          <p:cNvPr id="363" name="Google Shape;363;p12"/>
          <p:cNvSpPr txBox="1"/>
          <p:nvPr/>
        </p:nvSpPr>
        <p:spPr>
          <a:xfrm>
            <a:off x="6043203" y="915400"/>
            <a:ext cx="6201600" cy="1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Ask</a:t>
            </a:r>
            <a:endParaRPr/>
          </a:p>
        </p:txBody>
      </p:sp>
      <p:sp>
        <p:nvSpPr>
          <p:cNvPr id="364" name="Google Shape;364;p12"/>
          <p:cNvSpPr txBox="1"/>
          <p:nvPr/>
        </p:nvSpPr>
        <p:spPr>
          <a:xfrm>
            <a:off x="2964348" y="3200392"/>
            <a:ext cx="4947753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5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12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Raising $500K Seed</a:t>
            </a:r>
            <a:endParaRPr/>
          </a:p>
        </p:txBody>
      </p:sp>
      <p:sp>
        <p:nvSpPr>
          <p:cNvPr id="365" name="Google Shape;365;p12"/>
          <p:cNvSpPr txBox="1"/>
          <p:nvPr/>
        </p:nvSpPr>
        <p:spPr>
          <a:xfrm>
            <a:off x="2964348" y="3945123"/>
            <a:ext cx="5331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4951" lvl="1" marL="329902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87"/>
              <a:buFont typeface="Arial"/>
              <a:buChar char="•"/>
            </a:pPr>
            <a:r>
              <a:rPr lang="en-US" sz="2187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Marketing, PR</a:t>
            </a:r>
            <a:endParaRPr/>
          </a:p>
        </p:txBody>
      </p:sp>
      <p:sp>
        <p:nvSpPr>
          <p:cNvPr id="366" name="Google Shape;366;p12"/>
          <p:cNvSpPr txBox="1"/>
          <p:nvPr/>
        </p:nvSpPr>
        <p:spPr>
          <a:xfrm>
            <a:off x="2964348" y="4461039"/>
            <a:ext cx="533145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4951" lvl="1" marL="329902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87"/>
              <a:buFont typeface="Arial"/>
              <a:buChar char="•"/>
            </a:pPr>
            <a:r>
              <a:rPr b="0" i="0" lang="en-US" sz="218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Scale user acquisition</a:t>
            </a:r>
            <a:endParaRPr/>
          </a:p>
        </p:txBody>
      </p:sp>
      <p:sp>
        <p:nvSpPr>
          <p:cNvPr id="367" name="Google Shape;367;p12"/>
          <p:cNvSpPr txBox="1"/>
          <p:nvPr/>
        </p:nvSpPr>
        <p:spPr>
          <a:xfrm>
            <a:off x="2964348" y="5011108"/>
            <a:ext cx="5331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4951" lvl="1" marL="329902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87"/>
              <a:buFont typeface="Arial"/>
              <a:buChar char="•"/>
            </a:pPr>
            <a:r>
              <a:rPr lang="en-US" sz="2187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Brand</a:t>
            </a:r>
            <a:r>
              <a:rPr lang="en-US" sz="2187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awareness</a:t>
            </a:r>
            <a:endParaRPr/>
          </a:p>
        </p:txBody>
      </p:sp>
      <p:sp>
        <p:nvSpPr>
          <p:cNvPr id="368" name="Google Shape;368;p12"/>
          <p:cNvSpPr txBox="1"/>
          <p:nvPr/>
        </p:nvSpPr>
        <p:spPr>
          <a:xfrm>
            <a:off x="2964348" y="5561177"/>
            <a:ext cx="5331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4951" lvl="1" marL="329902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87"/>
              <a:buFont typeface="Arial"/>
              <a:buChar char="•"/>
            </a:pPr>
            <a:r>
              <a:rPr b="0" i="0" lang="en-US" sz="218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Expand to </a:t>
            </a:r>
            <a:r>
              <a:rPr lang="en-US" sz="2187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whole country</a:t>
            </a:r>
            <a:endParaRPr/>
          </a:p>
        </p:txBody>
      </p:sp>
      <p:grpSp>
        <p:nvGrpSpPr>
          <p:cNvPr id="369" name="Google Shape;369;p12"/>
          <p:cNvGrpSpPr/>
          <p:nvPr/>
        </p:nvGrpSpPr>
        <p:grpSpPr>
          <a:xfrm rot="-5549566">
            <a:off x="7957301" y="-1118981"/>
            <a:ext cx="2333288" cy="18382700"/>
            <a:chOff x="0" y="-9525"/>
            <a:chExt cx="627985" cy="5304778"/>
          </a:xfrm>
        </p:grpSpPr>
        <p:sp>
          <p:nvSpPr>
            <p:cNvPr id="370" name="Google Shape;370;p12"/>
            <p:cNvSpPr/>
            <p:nvPr/>
          </p:nvSpPr>
          <p:spPr>
            <a:xfrm>
              <a:off x="0" y="0"/>
              <a:ext cx="627985" cy="5295253"/>
            </a:xfrm>
            <a:custGeom>
              <a:rect b="b" l="l" r="r" t="t"/>
              <a:pathLst>
                <a:path extrusionOk="0" h="5295253" w="627985">
                  <a:moveTo>
                    <a:pt x="203200" y="0"/>
                  </a:moveTo>
                  <a:lnTo>
                    <a:pt x="627985" y="0"/>
                  </a:lnTo>
                  <a:lnTo>
                    <a:pt x="424785" y="5295253"/>
                  </a:lnTo>
                  <a:lnTo>
                    <a:pt x="0" y="52952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</p:sp>
        <p:sp>
          <p:nvSpPr>
            <p:cNvPr id="371" name="Google Shape;371;p12"/>
            <p:cNvSpPr txBox="1"/>
            <p:nvPr/>
          </p:nvSpPr>
          <p:spPr>
            <a:xfrm>
              <a:off x="101600" y="-9525"/>
              <a:ext cx="424785" cy="5304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2"/>
          <p:cNvSpPr txBox="1"/>
          <p:nvPr/>
        </p:nvSpPr>
        <p:spPr>
          <a:xfrm>
            <a:off x="10380253" y="3209917"/>
            <a:ext cx="47460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5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6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  <a:r>
              <a:rPr b="1" lang="en-US" sz="3606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r>
              <a:rPr b="1" i="0" lang="en-US" sz="3606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-Month Milestones</a:t>
            </a:r>
            <a:endParaRPr/>
          </a:p>
        </p:txBody>
      </p:sp>
      <p:sp>
        <p:nvSpPr>
          <p:cNvPr id="373" name="Google Shape;373;p12"/>
          <p:cNvSpPr txBox="1"/>
          <p:nvPr/>
        </p:nvSpPr>
        <p:spPr>
          <a:xfrm>
            <a:off x="10380253" y="4017182"/>
            <a:ext cx="47721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00" lvl="1" marL="359200" marR="0" rtl="0" algn="l">
              <a:lnSpc>
                <a:spcPct val="16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81"/>
              <a:buFont typeface="Arial"/>
              <a:buChar char="•"/>
            </a:pPr>
            <a:r>
              <a:rPr lang="en-US" sz="238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10</a:t>
            </a:r>
            <a:r>
              <a:rPr b="0" i="0" lang="en-US" sz="238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0K+ active users</a:t>
            </a:r>
            <a:endParaRPr/>
          </a:p>
        </p:txBody>
      </p:sp>
      <p:sp>
        <p:nvSpPr>
          <p:cNvPr id="374" name="Google Shape;374;p12"/>
          <p:cNvSpPr txBox="1"/>
          <p:nvPr/>
        </p:nvSpPr>
        <p:spPr>
          <a:xfrm>
            <a:off x="10380253" y="4616100"/>
            <a:ext cx="47721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00" lvl="1" marL="359200" marR="0" rtl="0" algn="l">
              <a:lnSpc>
                <a:spcPct val="16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81"/>
              <a:buFont typeface="Arial"/>
              <a:buChar char="•"/>
            </a:pPr>
            <a:r>
              <a:rPr b="0" i="0" lang="en-US" sz="238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$</a:t>
            </a:r>
            <a:r>
              <a:rPr lang="en-US" sz="238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900 000</a:t>
            </a:r>
            <a:r>
              <a:rPr b="0" i="0" lang="en-US" sz="238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K+ MRR</a:t>
            </a:r>
            <a:endParaRPr/>
          </a:p>
        </p:txBody>
      </p:sp>
      <p:sp>
        <p:nvSpPr>
          <p:cNvPr id="375" name="Google Shape;375;p12"/>
          <p:cNvSpPr txBox="1"/>
          <p:nvPr/>
        </p:nvSpPr>
        <p:spPr>
          <a:xfrm>
            <a:off x="10380253" y="5215019"/>
            <a:ext cx="4772225" cy="441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00" lvl="1" marL="359200" marR="0" rtl="0" algn="l">
              <a:lnSpc>
                <a:spcPct val="16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81"/>
              <a:buFont typeface="Arial"/>
              <a:buChar char="•"/>
            </a:pPr>
            <a:r>
              <a:rPr b="0" i="0" lang="en-US" sz="238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Proven unit economics</a:t>
            </a:r>
            <a:endParaRPr/>
          </a:p>
        </p:txBody>
      </p:sp>
      <p:sp>
        <p:nvSpPr>
          <p:cNvPr id="376" name="Google Shape;376;p12"/>
          <p:cNvSpPr txBox="1"/>
          <p:nvPr/>
        </p:nvSpPr>
        <p:spPr>
          <a:xfrm>
            <a:off x="10380253" y="5813938"/>
            <a:ext cx="4772225" cy="441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00" lvl="1" marL="359200" marR="0" rtl="0" algn="l">
              <a:lnSpc>
                <a:spcPct val="16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81"/>
              <a:buFont typeface="Arial"/>
              <a:buChar char="•"/>
            </a:pPr>
            <a:r>
              <a:rPr b="0" i="0" lang="en-US" sz="238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Series A readiness</a:t>
            </a:r>
            <a:endParaRPr/>
          </a:p>
        </p:txBody>
      </p:sp>
      <p:sp>
        <p:nvSpPr>
          <p:cNvPr id="377" name="Google Shape;377;p12"/>
          <p:cNvSpPr txBox="1"/>
          <p:nvPr/>
        </p:nvSpPr>
        <p:spPr>
          <a:xfrm>
            <a:off x="3823978" y="7798674"/>
            <a:ext cx="113286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Let's build the future of intentional relationships together!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3"/>
          <p:cNvGrpSpPr/>
          <p:nvPr/>
        </p:nvGrpSpPr>
        <p:grpSpPr>
          <a:xfrm>
            <a:off x="7532462" y="-1795530"/>
            <a:ext cx="11115118" cy="13734858"/>
            <a:chOff x="0" y="-9525"/>
            <a:chExt cx="739315" cy="913565"/>
          </a:xfrm>
        </p:grpSpPr>
        <p:sp>
          <p:nvSpPr>
            <p:cNvPr id="383" name="Google Shape;383;p13"/>
            <p:cNvSpPr/>
            <p:nvPr/>
          </p:nvSpPr>
          <p:spPr>
            <a:xfrm>
              <a:off x="0" y="0"/>
              <a:ext cx="739315" cy="904040"/>
            </a:xfrm>
            <a:custGeom>
              <a:rect b="b" l="l" r="r" t="t"/>
              <a:pathLst>
                <a:path extrusionOk="0" h="904040" w="739315">
                  <a:moveTo>
                    <a:pt x="203200" y="0"/>
                  </a:moveTo>
                  <a:lnTo>
                    <a:pt x="739315" y="0"/>
                  </a:lnTo>
                  <a:lnTo>
                    <a:pt x="536115" y="904040"/>
                  </a:lnTo>
                  <a:lnTo>
                    <a:pt x="0" y="9040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84" name="Google Shape;384;p13"/>
            <p:cNvSpPr txBox="1"/>
            <p:nvPr/>
          </p:nvSpPr>
          <p:spPr>
            <a:xfrm>
              <a:off x="101600" y="-9525"/>
              <a:ext cx="536115" cy="913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3"/>
          <p:cNvSpPr/>
          <p:nvPr/>
        </p:nvSpPr>
        <p:spPr>
          <a:xfrm>
            <a:off x="9845758" y="3769458"/>
            <a:ext cx="462147" cy="462147"/>
          </a:xfrm>
          <a:custGeom>
            <a:rect b="b" l="l" r="r" t="t"/>
            <a:pathLst>
              <a:path extrusionOk="0" h="462147" w="462147">
                <a:moveTo>
                  <a:pt x="0" y="0"/>
                </a:moveTo>
                <a:lnTo>
                  <a:pt x="462148" y="0"/>
                </a:lnTo>
                <a:lnTo>
                  <a:pt x="462148" y="462148"/>
                </a:lnTo>
                <a:lnTo>
                  <a:pt x="0" y="462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3"/>
          <p:cNvSpPr/>
          <p:nvPr/>
        </p:nvSpPr>
        <p:spPr>
          <a:xfrm>
            <a:off x="9845758" y="4545931"/>
            <a:ext cx="462147" cy="462147"/>
          </a:xfrm>
          <a:custGeom>
            <a:rect b="b" l="l" r="r" t="t"/>
            <a:pathLst>
              <a:path extrusionOk="0" h="462147" w="462147">
                <a:moveTo>
                  <a:pt x="0" y="0"/>
                </a:moveTo>
                <a:lnTo>
                  <a:pt x="462148" y="0"/>
                </a:lnTo>
                <a:lnTo>
                  <a:pt x="462148" y="462147"/>
                </a:lnTo>
                <a:lnTo>
                  <a:pt x="0" y="46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3"/>
          <p:cNvSpPr/>
          <p:nvPr/>
        </p:nvSpPr>
        <p:spPr>
          <a:xfrm>
            <a:off x="9845758" y="5318457"/>
            <a:ext cx="462147" cy="462147"/>
          </a:xfrm>
          <a:custGeom>
            <a:rect b="b" l="l" r="r" t="t"/>
            <a:pathLst>
              <a:path extrusionOk="0" h="462147" w="462147">
                <a:moveTo>
                  <a:pt x="0" y="0"/>
                </a:moveTo>
                <a:lnTo>
                  <a:pt x="462148" y="0"/>
                </a:lnTo>
                <a:lnTo>
                  <a:pt x="462148" y="462147"/>
                </a:lnTo>
                <a:lnTo>
                  <a:pt x="0" y="46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13"/>
          <p:cNvSpPr/>
          <p:nvPr/>
        </p:nvSpPr>
        <p:spPr>
          <a:xfrm rot="6221425">
            <a:off x="7616210" y="-226999"/>
            <a:ext cx="5892065" cy="1992589"/>
          </a:xfrm>
          <a:custGeom>
            <a:rect b="b" l="l" r="r" t="t"/>
            <a:pathLst>
              <a:path extrusionOk="0" h="1992589" w="5892065">
                <a:moveTo>
                  <a:pt x="5892065" y="1992589"/>
                </a:moveTo>
                <a:lnTo>
                  <a:pt x="0" y="1992589"/>
                </a:lnTo>
                <a:lnTo>
                  <a:pt x="0" y="0"/>
                </a:lnTo>
                <a:lnTo>
                  <a:pt x="5892065" y="0"/>
                </a:lnTo>
                <a:lnTo>
                  <a:pt x="5892065" y="199258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3"/>
          <p:cNvSpPr/>
          <p:nvPr/>
        </p:nvSpPr>
        <p:spPr>
          <a:xfrm flipH="1" rot="6221425">
            <a:off x="14956541" y="4134763"/>
            <a:ext cx="5892065" cy="1992589"/>
          </a:xfrm>
          <a:custGeom>
            <a:rect b="b" l="l" r="r" t="t"/>
            <a:pathLst>
              <a:path extrusionOk="0" h="1992589" w="5892065">
                <a:moveTo>
                  <a:pt x="0" y="1992589"/>
                </a:moveTo>
                <a:lnTo>
                  <a:pt x="5892065" y="1992589"/>
                </a:lnTo>
                <a:lnTo>
                  <a:pt x="5892065" y="0"/>
                </a:lnTo>
                <a:lnTo>
                  <a:pt x="0" y="0"/>
                </a:lnTo>
                <a:lnTo>
                  <a:pt x="0" y="199258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3"/>
          <p:cNvSpPr txBox="1"/>
          <p:nvPr/>
        </p:nvSpPr>
        <p:spPr>
          <a:xfrm>
            <a:off x="1006675" y="4770888"/>
            <a:ext cx="7518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</a:t>
            </a:r>
            <a:r>
              <a:rPr lang="en-US" sz="5700">
                <a:solidFill>
                  <a:srgbClr val="FFFFFF"/>
                </a:solidFill>
              </a:rPr>
              <a:t>INFORMATION</a:t>
            </a:r>
            <a:endParaRPr sz="600"/>
          </a:p>
        </p:txBody>
      </p:sp>
      <p:sp>
        <p:nvSpPr>
          <p:cNvPr id="391" name="Google Shape;391;p13"/>
          <p:cNvSpPr txBox="1"/>
          <p:nvPr/>
        </p:nvSpPr>
        <p:spPr>
          <a:xfrm>
            <a:off x="10683842" y="3758468"/>
            <a:ext cx="4595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+998900505022</a:t>
            </a:r>
            <a:endParaRPr/>
          </a:p>
        </p:txBody>
      </p:sp>
      <p:sp>
        <p:nvSpPr>
          <p:cNvPr id="392" name="Google Shape;392;p13"/>
          <p:cNvSpPr txBox="1"/>
          <p:nvPr/>
        </p:nvSpPr>
        <p:spPr>
          <a:xfrm>
            <a:off x="10683842" y="4543761"/>
            <a:ext cx="59424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MSGANIYEV2@GMAIL.COM</a:t>
            </a:r>
            <a:endParaRPr/>
          </a:p>
        </p:txBody>
      </p:sp>
      <p:sp>
        <p:nvSpPr>
          <p:cNvPr id="393" name="Google Shape;393;p13"/>
          <p:cNvSpPr txBox="1"/>
          <p:nvPr/>
        </p:nvSpPr>
        <p:spPr>
          <a:xfrm>
            <a:off x="10683842" y="5330835"/>
            <a:ext cx="7013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ZAFAR DIYOR, 119A, </a:t>
            </a:r>
            <a:r>
              <a:rPr lang="en-US" sz="2506"/>
              <a:t>TASHKENT</a:t>
            </a:r>
            <a:endParaRPr/>
          </a:p>
        </p:txBody>
      </p:sp>
      <p:sp>
        <p:nvSpPr>
          <p:cNvPr id="394" name="Google Shape;394;p13"/>
          <p:cNvSpPr txBox="1"/>
          <p:nvPr/>
        </p:nvSpPr>
        <p:spPr>
          <a:xfrm>
            <a:off x="10643200" y="5959138"/>
            <a:ext cx="3810300" cy="569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2500"/>
              </a:spcBef>
              <a:spcAft>
                <a:spcPts val="250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HTTPS://SOVCHI.APP/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9845758" y="6012757"/>
            <a:ext cx="462147" cy="462147"/>
          </a:xfrm>
          <a:custGeom>
            <a:rect b="b" l="l" r="r" t="t"/>
            <a:pathLst>
              <a:path extrusionOk="0" h="462147" w="462147">
                <a:moveTo>
                  <a:pt x="0" y="0"/>
                </a:moveTo>
                <a:lnTo>
                  <a:pt x="462148" y="0"/>
                </a:lnTo>
                <a:lnTo>
                  <a:pt x="462148" y="462147"/>
                </a:lnTo>
                <a:lnTo>
                  <a:pt x="0" y="46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/>
          <p:nvPr/>
        </p:nvSpPr>
        <p:spPr>
          <a:xfrm>
            <a:off x="3501383" y="3890412"/>
            <a:ext cx="11285100" cy="20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8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393291" y="0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14"/>
          <p:cNvSpPr/>
          <p:nvPr/>
        </p:nvSpPr>
        <p:spPr>
          <a:xfrm>
            <a:off x="-1207400" y="214569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14"/>
          <p:cNvSpPr/>
          <p:nvPr/>
        </p:nvSpPr>
        <p:spPr>
          <a:xfrm rot="10800000">
            <a:off x="13300462" y="5686887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4"/>
          <p:cNvSpPr/>
          <p:nvPr/>
        </p:nvSpPr>
        <p:spPr>
          <a:xfrm rot="10800000">
            <a:off x="14901153" y="5472318"/>
            <a:ext cx="4594247" cy="4594247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7"/>
                </a:lnTo>
                <a:lnTo>
                  <a:pt x="0" y="459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/>
          <p:nvPr/>
        </p:nvSpPr>
        <p:spPr>
          <a:xfrm>
            <a:off x="1028700" y="3947460"/>
            <a:ext cx="3516573" cy="351657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01" r="-24901" t="0"/>
            </a:stretch>
          </a:blipFill>
          <a:ln cap="sq" cmpd="sng" w="28575">
            <a:solidFill>
              <a:srgbClr val="C50F1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5266709" y="3947460"/>
            <a:ext cx="3516573" cy="351657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28575">
            <a:solidFill>
              <a:srgbClr val="C50F1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9504718" y="3947460"/>
            <a:ext cx="3516573" cy="351657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300" r="-1299" t="0"/>
            </a:stretch>
          </a:blipFill>
          <a:ln cap="sq" cmpd="sng" w="28575">
            <a:solidFill>
              <a:srgbClr val="C50F1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Upscale Image" id="97" name="Google Shape;97;p10"/>
          <p:cNvSpPr/>
          <p:nvPr/>
        </p:nvSpPr>
        <p:spPr>
          <a:xfrm>
            <a:off x="13742727" y="3947460"/>
            <a:ext cx="3516573" cy="351657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663" l="0" r="0" t="-16664"/>
            </a:stretch>
          </a:blipFill>
          <a:ln cap="sq" cmpd="sng" w="28575">
            <a:solidFill>
              <a:srgbClr val="C50F1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2221374" y="2015950"/>
            <a:ext cx="1744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PROFESSIONAL TEAM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886452" y="7665538"/>
            <a:ext cx="351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MUROD SODIQ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5481565" y="7665555"/>
            <a:ext cx="336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AZIZ GAPPAROV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9289527" y="7653900"/>
            <a:ext cx="455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AKMAL PAIZIYEV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13932635" y="7618516"/>
            <a:ext cx="31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FATINA AZAM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1784846" y="8183305"/>
            <a:ext cx="21210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12" u="none" cap="none" strike="noStrike">
                <a:solidFill>
                  <a:srgbClr val="060606"/>
                </a:solidFill>
                <a:latin typeface="Nunito Sans"/>
                <a:ea typeface="Nunito Sans"/>
                <a:cs typeface="Nunito Sans"/>
                <a:sym typeface="Nunito Sans"/>
              </a:rPr>
              <a:t>CEO &amp; Founder</a:t>
            </a:r>
            <a:endParaRPr i="1">
              <a:solidFill>
                <a:srgbClr val="060606"/>
              </a:solidFill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5597224" y="8183300"/>
            <a:ext cx="31368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12">
                <a:solidFill>
                  <a:srgbClr val="060606"/>
                </a:solidFill>
                <a:latin typeface="Nunito Sans"/>
                <a:ea typeface="Nunito Sans"/>
                <a:cs typeface="Nunito Sans"/>
                <a:sym typeface="Nunito Sans"/>
              </a:rPr>
              <a:t>Co - Founder &amp; CMO</a:t>
            </a:r>
            <a:endParaRPr i="1">
              <a:solidFill>
                <a:srgbClr val="060606"/>
              </a:solidFill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9644300" y="8183300"/>
            <a:ext cx="35166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12">
                <a:solidFill>
                  <a:srgbClr val="060606"/>
                </a:solidFill>
                <a:latin typeface="Nunito Sans"/>
                <a:ea typeface="Nunito Sans"/>
                <a:cs typeface="Nunito Sans"/>
                <a:sym typeface="Nunito Sans"/>
              </a:rPr>
              <a:t>Co - Founder &amp; Advisor</a:t>
            </a:r>
            <a:endParaRPr i="1">
              <a:solidFill>
                <a:srgbClr val="060606"/>
              </a:solidFill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13448041" y="8183305"/>
            <a:ext cx="41058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12" u="none" cap="none" strike="noStrike">
                <a:solidFill>
                  <a:srgbClr val="060606"/>
                </a:solidFill>
                <a:latin typeface="Nunito Sans"/>
                <a:ea typeface="Nunito Sans"/>
                <a:cs typeface="Nunito Sans"/>
                <a:sym typeface="Nunito Sans"/>
              </a:rPr>
              <a:t>Co-Founder &amp; P</a:t>
            </a:r>
            <a:r>
              <a:rPr i="1" lang="en-US" sz="2312">
                <a:solidFill>
                  <a:srgbClr val="060606"/>
                </a:solidFill>
                <a:latin typeface="Nunito Sans"/>
                <a:ea typeface="Nunito Sans"/>
                <a:cs typeface="Nunito Sans"/>
                <a:sym typeface="Nunito Sans"/>
              </a:rPr>
              <a:t>O</a:t>
            </a:r>
            <a:endParaRPr i="1">
              <a:solidFill>
                <a:srgbClr val="060606"/>
              </a:solidFill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2221375" y="1015450"/>
            <a:ext cx="5188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C50F13"/>
                </a:solidFill>
              </a:rPr>
              <a:t>TEAM</a:t>
            </a:r>
            <a:endParaRPr sz="5300">
              <a:solidFill>
                <a:srgbClr val="C50F1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b6c0ee662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017066" cy="10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 rot="-948463">
            <a:off x="539054" y="-538136"/>
            <a:ext cx="4595769" cy="4595769"/>
          </a:xfrm>
          <a:custGeom>
            <a:rect b="b" l="l" r="r" t="t"/>
            <a:pathLst>
              <a:path extrusionOk="0" h="4594247" w="4594247">
                <a:moveTo>
                  <a:pt x="0" y="0"/>
                </a:moveTo>
                <a:lnTo>
                  <a:pt x="4594247" y="0"/>
                </a:lnTo>
                <a:lnTo>
                  <a:pt x="4594247" y="4594248"/>
                </a:lnTo>
                <a:lnTo>
                  <a:pt x="0" y="4594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 rot="-948463">
            <a:off x="394339" y="-683602"/>
            <a:ext cx="3362004" cy="3362004"/>
          </a:xfrm>
          <a:custGeom>
            <a:rect b="b" l="l" r="r" t="t"/>
            <a:pathLst>
              <a:path extrusionOk="0" h="3360891" w="3360891">
                <a:moveTo>
                  <a:pt x="0" y="0"/>
                </a:moveTo>
                <a:lnTo>
                  <a:pt x="3360891" y="0"/>
                </a:lnTo>
                <a:lnTo>
                  <a:pt x="3360891" y="3360891"/>
                </a:lnTo>
                <a:lnTo>
                  <a:pt x="0" y="3360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 rot="9938400">
            <a:off x="16337080" y="7305667"/>
            <a:ext cx="3360891" cy="3360891"/>
          </a:xfrm>
          <a:custGeom>
            <a:rect b="b" l="l" r="r" t="t"/>
            <a:pathLst>
              <a:path extrusionOk="0" h="3360891" w="3360891">
                <a:moveTo>
                  <a:pt x="0" y="0"/>
                </a:moveTo>
                <a:lnTo>
                  <a:pt x="3360891" y="0"/>
                </a:lnTo>
                <a:lnTo>
                  <a:pt x="3360891" y="3360891"/>
                </a:lnTo>
                <a:lnTo>
                  <a:pt x="0" y="3360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 rot="9938400">
            <a:off x="15068142" y="8606554"/>
            <a:ext cx="3360891" cy="3360891"/>
          </a:xfrm>
          <a:custGeom>
            <a:rect b="b" l="l" r="r" t="t"/>
            <a:pathLst>
              <a:path extrusionOk="0" h="3360891" w="3360891">
                <a:moveTo>
                  <a:pt x="0" y="0"/>
                </a:moveTo>
                <a:lnTo>
                  <a:pt x="3360891" y="0"/>
                </a:lnTo>
                <a:lnTo>
                  <a:pt x="3360891" y="3360892"/>
                </a:lnTo>
                <a:lnTo>
                  <a:pt x="0" y="3360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 txBox="1"/>
          <p:nvPr/>
        </p:nvSpPr>
        <p:spPr>
          <a:xfrm>
            <a:off x="2457000" y="1002546"/>
            <a:ext cx="9844500" cy="1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8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2457000" y="2402721"/>
            <a:ext cx="9343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DF1DD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361625" y="4495788"/>
            <a:ext cx="14944200" cy="4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Finding the right life partner </a:t>
            </a:r>
            <a:r>
              <a:rPr b="1" lang="en-US" sz="2100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became</a:t>
            </a:r>
            <a:r>
              <a:rPr b="1" i="0" lang="en-US" sz="2100" u="none" cap="none" strike="noStrike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harder than it should be</a:t>
            </a:r>
            <a:endParaRPr sz="1700"/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1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Result: Million</a:t>
            </a:r>
            <a:r>
              <a:rPr b="1" lang="en-US" sz="1900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people </a:t>
            </a:r>
            <a:r>
              <a:rPr b="1" i="0" lang="en-US" sz="1900" u="none" cap="none" strike="noStrike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want marriage</a:t>
            </a:r>
            <a:r>
              <a:rPr b="1" lang="en-US" sz="1900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—but</a:t>
            </a:r>
            <a:r>
              <a:rPr b="1" i="0" lang="en-US" sz="1900" u="none" cap="none" strike="noStrike">
                <a:solidFill>
                  <a:srgbClr val="FFFFF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existing tools don't help them make the right decision.</a:t>
            </a:r>
            <a:endParaRPr sz="1500"/>
          </a:p>
        </p:txBody>
      </p:sp>
      <p:grpSp>
        <p:nvGrpSpPr>
          <p:cNvPr id="124" name="Google Shape;124;p2"/>
          <p:cNvGrpSpPr/>
          <p:nvPr/>
        </p:nvGrpSpPr>
        <p:grpSpPr>
          <a:xfrm>
            <a:off x="1361625" y="5233150"/>
            <a:ext cx="5069323" cy="2630192"/>
            <a:chOff x="0" y="0"/>
            <a:chExt cx="7057390" cy="3163570"/>
          </a:xfrm>
        </p:grpSpPr>
        <p:sp>
          <p:nvSpPr>
            <p:cNvPr id="125" name="Google Shape;125;p2"/>
            <p:cNvSpPr/>
            <p:nvPr/>
          </p:nvSpPr>
          <p:spPr>
            <a:xfrm>
              <a:off x="19050" y="19050"/>
              <a:ext cx="7019290" cy="3125470"/>
            </a:xfrm>
            <a:custGeom>
              <a:rect b="b" l="l" r="r" t="t"/>
              <a:pathLst>
                <a:path extrusionOk="0" h="3125470" w="7019290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6835140" y="0"/>
                  </a:lnTo>
                  <a:cubicBezTo>
                    <a:pt x="6936867" y="0"/>
                    <a:pt x="7019290" y="81915"/>
                    <a:pt x="7019290" y="182880"/>
                  </a:cubicBezTo>
                  <a:lnTo>
                    <a:pt x="7019290" y="2942590"/>
                  </a:lnTo>
                  <a:cubicBezTo>
                    <a:pt x="7019290" y="3043555"/>
                    <a:pt x="6936867" y="3125470"/>
                    <a:pt x="6835140" y="3125470"/>
                  </a:cubicBezTo>
                  <a:lnTo>
                    <a:pt x="184150" y="3125470"/>
                  </a:lnTo>
                  <a:cubicBezTo>
                    <a:pt x="82423" y="3125470"/>
                    <a:pt x="0" y="3043555"/>
                    <a:pt x="0" y="294259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0" y="0"/>
              <a:ext cx="7057390" cy="3163570"/>
            </a:xfrm>
            <a:custGeom>
              <a:rect b="b" l="l" r="r" t="t"/>
              <a:pathLst>
                <a:path extrusionOk="0" h="3163570" w="7057390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6854190" y="0"/>
                  </a:lnTo>
                  <a:lnTo>
                    <a:pt x="6854190" y="19050"/>
                  </a:lnTo>
                  <a:lnTo>
                    <a:pt x="6854190" y="0"/>
                  </a:lnTo>
                  <a:cubicBezTo>
                    <a:pt x="6966204" y="0"/>
                    <a:pt x="7057390" y="90297"/>
                    <a:pt x="7057390" y="201930"/>
                  </a:cubicBezTo>
                  <a:lnTo>
                    <a:pt x="7038340" y="201930"/>
                  </a:lnTo>
                  <a:lnTo>
                    <a:pt x="7057390" y="201930"/>
                  </a:lnTo>
                  <a:lnTo>
                    <a:pt x="7057390" y="2961640"/>
                  </a:lnTo>
                  <a:lnTo>
                    <a:pt x="7038340" y="2961640"/>
                  </a:lnTo>
                  <a:lnTo>
                    <a:pt x="7057390" y="2961640"/>
                  </a:lnTo>
                  <a:cubicBezTo>
                    <a:pt x="7057390" y="3073273"/>
                    <a:pt x="6966331" y="3163570"/>
                    <a:pt x="6854190" y="3163570"/>
                  </a:cubicBezTo>
                  <a:lnTo>
                    <a:pt x="6854190" y="3144520"/>
                  </a:lnTo>
                  <a:lnTo>
                    <a:pt x="6854190" y="3163570"/>
                  </a:lnTo>
                  <a:lnTo>
                    <a:pt x="203200" y="3163570"/>
                  </a:lnTo>
                  <a:lnTo>
                    <a:pt x="203200" y="3144520"/>
                  </a:lnTo>
                  <a:lnTo>
                    <a:pt x="203200" y="3163570"/>
                  </a:lnTo>
                  <a:cubicBezTo>
                    <a:pt x="91186" y="3163570"/>
                    <a:pt x="0" y="3073273"/>
                    <a:pt x="0" y="2961640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961640"/>
                  </a:lnTo>
                  <a:lnTo>
                    <a:pt x="19050" y="2961640"/>
                  </a:lnTo>
                  <a:lnTo>
                    <a:pt x="38100" y="2961640"/>
                  </a:lnTo>
                  <a:cubicBezTo>
                    <a:pt x="38100" y="3051937"/>
                    <a:pt x="111887" y="3125470"/>
                    <a:pt x="203200" y="3125470"/>
                  </a:cubicBezTo>
                  <a:lnTo>
                    <a:pt x="6854190" y="3125470"/>
                  </a:lnTo>
                  <a:cubicBezTo>
                    <a:pt x="6945503" y="3125470"/>
                    <a:pt x="7019290" y="3052064"/>
                    <a:pt x="7019290" y="2961640"/>
                  </a:cubicBezTo>
                  <a:lnTo>
                    <a:pt x="7019290" y="201930"/>
                  </a:lnTo>
                  <a:cubicBezTo>
                    <a:pt x="7019290" y="111633"/>
                    <a:pt x="6945503" y="38100"/>
                    <a:pt x="6854190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BEBDD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2"/>
          <p:cNvSpPr txBox="1"/>
          <p:nvPr/>
        </p:nvSpPr>
        <p:spPr>
          <a:xfrm>
            <a:off x="1729081" y="5521583"/>
            <a:ext cx="4416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7286" lvl="0" marL="457200" marR="0" rtl="0" algn="l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Clr>
                <a:srgbClr val="060606"/>
              </a:buClr>
              <a:buSzPts val="2499"/>
              <a:buFont typeface="Inter"/>
              <a:buAutoNum type="arabicPeriod"/>
            </a:pPr>
            <a:r>
              <a:rPr b="1" i="0" lang="en-US" sz="2499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Misaligned Dating Apps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1729084" y="6006454"/>
            <a:ext cx="4416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Most platforms optimize for swipes, attention, and short-term behavior</a:t>
            </a:r>
            <a:r>
              <a:rPr lang="en-US" sz="2000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—not</a:t>
            </a:r>
            <a:r>
              <a:rPr b="0" i="0" lang="en-US" sz="2000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 long-term outcomes.</a:t>
            </a:r>
            <a:endParaRPr/>
          </a:p>
        </p:txBody>
      </p:sp>
      <p:grpSp>
        <p:nvGrpSpPr>
          <p:cNvPr id="129" name="Google Shape;129;p2"/>
          <p:cNvGrpSpPr/>
          <p:nvPr/>
        </p:nvGrpSpPr>
        <p:grpSpPr>
          <a:xfrm>
            <a:off x="6647775" y="5233150"/>
            <a:ext cx="5069414" cy="2630192"/>
            <a:chOff x="0" y="0"/>
            <a:chExt cx="7057517" cy="3163570"/>
          </a:xfrm>
        </p:grpSpPr>
        <p:sp>
          <p:nvSpPr>
            <p:cNvPr id="130" name="Google Shape;130;p2"/>
            <p:cNvSpPr/>
            <p:nvPr/>
          </p:nvSpPr>
          <p:spPr>
            <a:xfrm>
              <a:off x="19050" y="19050"/>
              <a:ext cx="7019417" cy="3125470"/>
            </a:xfrm>
            <a:custGeom>
              <a:rect b="b" l="l" r="r" t="t"/>
              <a:pathLst>
                <a:path extrusionOk="0" h="3125470" w="7019417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6835267" y="0"/>
                  </a:lnTo>
                  <a:cubicBezTo>
                    <a:pt x="6936994" y="0"/>
                    <a:pt x="7019417" y="81915"/>
                    <a:pt x="7019417" y="182880"/>
                  </a:cubicBezTo>
                  <a:lnTo>
                    <a:pt x="7019417" y="2942590"/>
                  </a:lnTo>
                  <a:cubicBezTo>
                    <a:pt x="7019417" y="3043555"/>
                    <a:pt x="6936994" y="3125470"/>
                    <a:pt x="6835267" y="3125470"/>
                  </a:cubicBezTo>
                  <a:lnTo>
                    <a:pt x="184150" y="3125470"/>
                  </a:lnTo>
                  <a:cubicBezTo>
                    <a:pt x="82423" y="3125470"/>
                    <a:pt x="0" y="3043555"/>
                    <a:pt x="0" y="294259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0" y="0"/>
              <a:ext cx="7057517" cy="3163570"/>
            </a:xfrm>
            <a:custGeom>
              <a:rect b="b" l="l" r="r" t="t"/>
              <a:pathLst>
                <a:path extrusionOk="0" h="3163570" w="7057517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6854317" y="0"/>
                  </a:lnTo>
                  <a:lnTo>
                    <a:pt x="6854317" y="19050"/>
                  </a:lnTo>
                  <a:lnTo>
                    <a:pt x="6854317" y="0"/>
                  </a:lnTo>
                  <a:cubicBezTo>
                    <a:pt x="6966331" y="0"/>
                    <a:pt x="7057517" y="90297"/>
                    <a:pt x="7057517" y="201930"/>
                  </a:cubicBezTo>
                  <a:lnTo>
                    <a:pt x="7038467" y="201930"/>
                  </a:lnTo>
                  <a:lnTo>
                    <a:pt x="7057517" y="201930"/>
                  </a:lnTo>
                  <a:lnTo>
                    <a:pt x="7057517" y="2961640"/>
                  </a:lnTo>
                  <a:lnTo>
                    <a:pt x="7038467" y="2961640"/>
                  </a:lnTo>
                  <a:lnTo>
                    <a:pt x="7057517" y="2961640"/>
                  </a:lnTo>
                  <a:cubicBezTo>
                    <a:pt x="7057517" y="3073273"/>
                    <a:pt x="6966458" y="3163570"/>
                    <a:pt x="6854317" y="3163570"/>
                  </a:cubicBezTo>
                  <a:lnTo>
                    <a:pt x="6854317" y="3144520"/>
                  </a:lnTo>
                  <a:lnTo>
                    <a:pt x="6854317" y="3163570"/>
                  </a:lnTo>
                  <a:lnTo>
                    <a:pt x="203200" y="3163570"/>
                  </a:lnTo>
                  <a:lnTo>
                    <a:pt x="203200" y="3144520"/>
                  </a:lnTo>
                  <a:lnTo>
                    <a:pt x="203200" y="3163570"/>
                  </a:lnTo>
                  <a:cubicBezTo>
                    <a:pt x="91186" y="3163570"/>
                    <a:pt x="0" y="3073273"/>
                    <a:pt x="0" y="2961640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961640"/>
                  </a:lnTo>
                  <a:lnTo>
                    <a:pt x="19050" y="2961640"/>
                  </a:lnTo>
                  <a:lnTo>
                    <a:pt x="38100" y="2961640"/>
                  </a:lnTo>
                  <a:cubicBezTo>
                    <a:pt x="38100" y="3051937"/>
                    <a:pt x="111887" y="3125470"/>
                    <a:pt x="203200" y="3125470"/>
                  </a:cubicBezTo>
                  <a:lnTo>
                    <a:pt x="6854317" y="3125470"/>
                  </a:lnTo>
                  <a:cubicBezTo>
                    <a:pt x="6945630" y="3125470"/>
                    <a:pt x="7019417" y="3052064"/>
                    <a:pt x="7019417" y="2961640"/>
                  </a:cubicBezTo>
                  <a:lnTo>
                    <a:pt x="7019417" y="201930"/>
                  </a:lnTo>
                  <a:cubicBezTo>
                    <a:pt x="7019417" y="111633"/>
                    <a:pt x="6945630" y="38100"/>
                    <a:pt x="6854317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2"/>
          <p:cNvSpPr txBox="1"/>
          <p:nvPr/>
        </p:nvSpPr>
        <p:spPr>
          <a:xfrm>
            <a:off x="7015234" y="5521583"/>
            <a:ext cx="4080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</a:t>
            </a:r>
            <a:r>
              <a:rPr b="1" i="0" lang="en-US" sz="2499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Cultural Mismatch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7015228" y="6006454"/>
            <a:ext cx="4416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 </a:t>
            </a:r>
            <a:r>
              <a:rPr lang="en-US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family-oriented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conservative societies, dating apps feel socially misaligned and untrusted.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4" name="Google Shape;134;p2"/>
          <p:cNvGrpSpPr/>
          <p:nvPr/>
        </p:nvGrpSpPr>
        <p:grpSpPr>
          <a:xfrm>
            <a:off x="11934050" y="5233150"/>
            <a:ext cx="5069414" cy="2630192"/>
            <a:chOff x="0" y="0"/>
            <a:chExt cx="7057517" cy="3163570"/>
          </a:xfrm>
        </p:grpSpPr>
        <p:sp>
          <p:nvSpPr>
            <p:cNvPr id="135" name="Google Shape;135;p2"/>
            <p:cNvSpPr/>
            <p:nvPr/>
          </p:nvSpPr>
          <p:spPr>
            <a:xfrm>
              <a:off x="19050" y="19050"/>
              <a:ext cx="7019417" cy="3125470"/>
            </a:xfrm>
            <a:custGeom>
              <a:rect b="b" l="l" r="r" t="t"/>
              <a:pathLst>
                <a:path extrusionOk="0" h="3125470" w="7019417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6835267" y="0"/>
                  </a:lnTo>
                  <a:cubicBezTo>
                    <a:pt x="6936994" y="0"/>
                    <a:pt x="7019417" y="81915"/>
                    <a:pt x="7019417" y="182880"/>
                  </a:cubicBezTo>
                  <a:lnTo>
                    <a:pt x="7019417" y="2942590"/>
                  </a:lnTo>
                  <a:cubicBezTo>
                    <a:pt x="7019417" y="3043555"/>
                    <a:pt x="6936994" y="3125470"/>
                    <a:pt x="6835267" y="3125470"/>
                  </a:cubicBezTo>
                  <a:lnTo>
                    <a:pt x="184150" y="3125470"/>
                  </a:lnTo>
                  <a:cubicBezTo>
                    <a:pt x="82423" y="3125470"/>
                    <a:pt x="0" y="3043555"/>
                    <a:pt x="0" y="2942590"/>
                  </a:cubicBezTo>
                  <a:close/>
                </a:path>
              </a:pathLst>
            </a:custGeom>
            <a:solidFill>
              <a:srgbClr val="C50F1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0" y="0"/>
              <a:ext cx="7057517" cy="3163570"/>
            </a:xfrm>
            <a:custGeom>
              <a:rect b="b" l="l" r="r" t="t"/>
              <a:pathLst>
                <a:path extrusionOk="0" h="3163570" w="7057517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6854317" y="0"/>
                  </a:lnTo>
                  <a:lnTo>
                    <a:pt x="6854317" y="19050"/>
                  </a:lnTo>
                  <a:lnTo>
                    <a:pt x="6854317" y="0"/>
                  </a:lnTo>
                  <a:cubicBezTo>
                    <a:pt x="6966331" y="0"/>
                    <a:pt x="7057517" y="90297"/>
                    <a:pt x="7057517" y="201930"/>
                  </a:cubicBezTo>
                  <a:lnTo>
                    <a:pt x="7038467" y="201930"/>
                  </a:lnTo>
                  <a:lnTo>
                    <a:pt x="7057517" y="201930"/>
                  </a:lnTo>
                  <a:lnTo>
                    <a:pt x="7057517" y="2961640"/>
                  </a:lnTo>
                  <a:lnTo>
                    <a:pt x="7038467" y="2961640"/>
                  </a:lnTo>
                  <a:lnTo>
                    <a:pt x="7057517" y="2961640"/>
                  </a:lnTo>
                  <a:cubicBezTo>
                    <a:pt x="7057517" y="3073273"/>
                    <a:pt x="6966458" y="3163570"/>
                    <a:pt x="6854317" y="3163570"/>
                  </a:cubicBezTo>
                  <a:lnTo>
                    <a:pt x="6854317" y="3144520"/>
                  </a:lnTo>
                  <a:lnTo>
                    <a:pt x="6854317" y="3163570"/>
                  </a:lnTo>
                  <a:lnTo>
                    <a:pt x="203200" y="3163570"/>
                  </a:lnTo>
                  <a:lnTo>
                    <a:pt x="203200" y="3144520"/>
                  </a:lnTo>
                  <a:lnTo>
                    <a:pt x="203200" y="3163570"/>
                  </a:lnTo>
                  <a:cubicBezTo>
                    <a:pt x="91186" y="3163570"/>
                    <a:pt x="0" y="3073273"/>
                    <a:pt x="0" y="2961640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961640"/>
                  </a:lnTo>
                  <a:lnTo>
                    <a:pt x="19050" y="2961640"/>
                  </a:lnTo>
                  <a:lnTo>
                    <a:pt x="38100" y="2961640"/>
                  </a:lnTo>
                  <a:cubicBezTo>
                    <a:pt x="38100" y="3051937"/>
                    <a:pt x="111887" y="3125470"/>
                    <a:pt x="203200" y="3125470"/>
                  </a:cubicBezTo>
                  <a:lnTo>
                    <a:pt x="6854317" y="3125470"/>
                  </a:lnTo>
                  <a:cubicBezTo>
                    <a:pt x="6945630" y="3125470"/>
                    <a:pt x="7019417" y="3052064"/>
                    <a:pt x="7019417" y="2961640"/>
                  </a:cubicBezTo>
                  <a:lnTo>
                    <a:pt x="7019417" y="201930"/>
                  </a:lnTo>
                  <a:cubicBezTo>
                    <a:pt x="7019417" y="111633"/>
                    <a:pt x="6945630" y="38100"/>
                    <a:pt x="6854317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50F1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2"/>
          <p:cNvSpPr txBox="1"/>
          <p:nvPr/>
        </p:nvSpPr>
        <p:spPr>
          <a:xfrm>
            <a:off x="12301508" y="5521575"/>
            <a:ext cx="44163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3. </a:t>
            </a:r>
            <a:r>
              <a:rPr b="1" i="0" lang="en-US" sz="2499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Unscalable Traditional Matchmaking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12301508" y="6405018"/>
            <a:ext cx="4416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Traditional matchmaking is trusted but slow, offline, and limited in reach.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"/>
          <p:cNvGrpSpPr/>
          <p:nvPr/>
        </p:nvGrpSpPr>
        <p:grpSpPr>
          <a:xfrm>
            <a:off x="7979964" y="-2465781"/>
            <a:ext cx="14116554" cy="15866617"/>
            <a:chOff x="0" y="-9525"/>
            <a:chExt cx="812800" cy="913565"/>
          </a:xfrm>
        </p:grpSpPr>
        <p:sp>
          <p:nvSpPr>
            <p:cNvPr id="144" name="Google Shape;144;p3"/>
            <p:cNvSpPr/>
            <p:nvPr/>
          </p:nvSpPr>
          <p:spPr>
            <a:xfrm>
              <a:off x="0" y="0"/>
              <a:ext cx="812800" cy="904040"/>
            </a:xfrm>
            <a:custGeom>
              <a:rect b="b" l="l" r="r" t="t"/>
              <a:pathLst>
                <a:path extrusionOk="0" h="90404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904040"/>
                  </a:lnTo>
                  <a:lnTo>
                    <a:pt x="0" y="9040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53A2A"/>
            </a:solidFill>
            <a:ln>
              <a:noFill/>
            </a:ln>
          </p:spPr>
        </p:sp>
        <p:sp>
          <p:nvSpPr>
            <p:cNvPr id="145" name="Google Shape;145;p3"/>
            <p:cNvSpPr txBox="1"/>
            <p:nvPr/>
          </p:nvSpPr>
          <p:spPr>
            <a:xfrm>
              <a:off x="101600" y="-9525"/>
              <a:ext cx="609600" cy="913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3"/>
          <p:cNvSpPr/>
          <p:nvPr/>
        </p:nvSpPr>
        <p:spPr>
          <a:xfrm rot="-4578575">
            <a:off x="7183349" y="1724649"/>
            <a:ext cx="5892065" cy="1992589"/>
          </a:xfrm>
          <a:custGeom>
            <a:rect b="b" l="l" r="r" t="t"/>
            <a:pathLst>
              <a:path extrusionOk="0" h="1992589" w="5892065">
                <a:moveTo>
                  <a:pt x="0" y="0"/>
                </a:moveTo>
                <a:lnTo>
                  <a:pt x="5892065" y="0"/>
                </a:lnTo>
                <a:lnTo>
                  <a:pt x="5892065" y="1992589"/>
                </a:lnTo>
                <a:lnTo>
                  <a:pt x="0" y="1992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 flipH="1" rot="-4578575">
            <a:off x="13757450" y="8713611"/>
            <a:ext cx="5892065" cy="1992589"/>
          </a:xfrm>
          <a:custGeom>
            <a:rect b="b" l="l" r="r" t="t"/>
            <a:pathLst>
              <a:path extrusionOk="0" h="1992589" w="5892065">
                <a:moveTo>
                  <a:pt x="5892065" y="0"/>
                </a:moveTo>
                <a:lnTo>
                  <a:pt x="0" y="0"/>
                </a:lnTo>
                <a:lnTo>
                  <a:pt x="0" y="1992589"/>
                </a:lnTo>
                <a:lnTo>
                  <a:pt x="5892065" y="1992589"/>
                </a:lnTo>
                <a:lnTo>
                  <a:pt x="589206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 txBox="1"/>
          <p:nvPr/>
        </p:nvSpPr>
        <p:spPr>
          <a:xfrm>
            <a:off x="1013850" y="756775"/>
            <a:ext cx="711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0" u="none" cap="none" strike="noStrike">
                <a:solidFill>
                  <a:srgbClr val="C50F13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5900">
              <a:solidFill>
                <a:srgbClr val="C50F13"/>
              </a:solidFill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989825" y="2023600"/>
            <a:ext cx="92934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r>
              <a:rPr b="0" i="0" lang="en-US" sz="3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MAKING SERIOUS RELATIONSHIPS INTENTIONAL AND COMPATIBLE</a:t>
            </a:r>
            <a:r>
              <a:rPr lang="en-US" sz="3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”</a:t>
            </a:r>
            <a:endParaRPr b="0" i="0" sz="36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1696824" y="3822475"/>
            <a:ext cx="590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8795" lvl="0" marL="360089" marR="0" rtl="0" algn="l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E53A2A"/>
              </a:buClr>
              <a:buSzPts val="2500"/>
              <a:buFont typeface="Inter"/>
              <a:buAutoNum type="arabicPeriod"/>
            </a:pPr>
            <a:r>
              <a:rPr b="1" i="0" lang="en-US" sz="2500" u="none" cap="none" strike="noStrike">
                <a:solidFill>
                  <a:srgbClr val="E53A2A"/>
                </a:solidFill>
                <a:latin typeface="Inter"/>
                <a:ea typeface="Inter"/>
                <a:cs typeface="Inter"/>
                <a:sym typeface="Inter"/>
              </a:rPr>
              <a:t>AI Compatibility Matching</a:t>
            </a:r>
            <a:endParaRPr sz="2500">
              <a:solidFill>
                <a:srgbClr val="E53A2A"/>
              </a:solidFill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2068102" y="4316525"/>
            <a:ext cx="60360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2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Matches based on psychology, values, and life goals</a:t>
            </a:r>
            <a:r>
              <a:rPr lang="en-US" sz="1722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—not</a:t>
            </a:r>
            <a:r>
              <a:rPr b="0" i="0" lang="en-US" sz="1722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appearance.</a:t>
            </a:r>
            <a:endParaRPr sz="1102">
              <a:solidFill>
                <a:schemeClr val="lt1"/>
              </a:solidFill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696825" y="5568525"/>
            <a:ext cx="4459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E53A2A"/>
                </a:solidFill>
                <a:latin typeface="Inter"/>
                <a:ea typeface="Inter"/>
                <a:cs typeface="Inter"/>
                <a:sym typeface="Inter"/>
              </a:rPr>
              <a:t>2. </a:t>
            </a:r>
            <a:r>
              <a:rPr b="1" i="0" lang="en-US" sz="2550" u="none" cap="none" strike="noStrike">
                <a:solidFill>
                  <a:srgbClr val="E53A2A"/>
                </a:solidFill>
                <a:latin typeface="Inter"/>
                <a:ea typeface="Inter"/>
                <a:cs typeface="Inter"/>
                <a:sym typeface="Inter"/>
              </a:rPr>
              <a:t>Cultural Context Built-In</a:t>
            </a:r>
            <a:endParaRPr sz="1200">
              <a:solidFill>
                <a:srgbClr val="E53A2A"/>
              </a:solidFill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2103876" y="6028500"/>
            <a:ext cx="65832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Designed for societies where family, values, and long-term commitment matter.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696815" y="7400347"/>
            <a:ext cx="3543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E53A2A"/>
                </a:solidFill>
                <a:latin typeface="Inter"/>
                <a:ea typeface="Inter"/>
                <a:cs typeface="Inter"/>
                <a:sym typeface="Inter"/>
              </a:rPr>
              <a:t>3. </a:t>
            </a:r>
            <a:r>
              <a:rPr b="1" i="0" lang="en-US" sz="2550" u="none" cap="none" strike="noStrike">
                <a:solidFill>
                  <a:srgbClr val="E53A2A"/>
                </a:solidFill>
                <a:latin typeface="Inter"/>
                <a:ea typeface="Inter"/>
                <a:cs typeface="Inter"/>
                <a:sym typeface="Inter"/>
              </a:rPr>
              <a:t>Intentional UX</a:t>
            </a:r>
            <a:endParaRPr sz="1200">
              <a:solidFill>
                <a:srgbClr val="E53A2A"/>
              </a:solidFill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2103878" y="7949750"/>
            <a:ext cx="62232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 endless swiping</a:t>
            </a: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—communication</a:t>
            </a:r>
            <a:r>
              <a:rPr b="0" i="0" lang="en-US" sz="1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starts only after high-confidence matches.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56" name="Google Shape;156;p3" title="Screenshot 2025-12-27 at 1.30.35 AM.png"/>
          <p:cNvPicPr preferRelativeResize="0"/>
          <p:nvPr/>
        </p:nvPicPr>
        <p:blipFill rotWithShape="1">
          <a:blip r:embed="rId4">
            <a:alphaModFix/>
          </a:blip>
          <a:srcRect b="25779" l="20727" r="18363" t="25181"/>
          <a:stretch/>
        </p:blipFill>
        <p:spPr>
          <a:xfrm>
            <a:off x="8241225" y="1372625"/>
            <a:ext cx="12956974" cy="691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9144000" y="-1795530"/>
            <a:ext cx="10480661" cy="13734858"/>
            <a:chOff x="0" y="-9525"/>
            <a:chExt cx="697114" cy="913565"/>
          </a:xfrm>
        </p:grpSpPr>
        <p:sp>
          <p:nvSpPr>
            <p:cNvPr id="162" name="Google Shape;162;p4"/>
            <p:cNvSpPr/>
            <p:nvPr/>
          </p:nvSpPr>
          <p:spPr>
            <a:xfrm>
              <a:off x="0" y="0"/>
              <a:ext cx="697114" cy="904040"/>
            </a:xfrm>
            <a:custGeom>
              <a:rect b="b" l="l" r="r" t="t"/>
              <a:pathLst>
                <a:path extrusionOk="0" h="904040" w="697114">
                  <a:moveTo>
                    <a:pt x="203200" y="0"/>
                  </a:moveTo>
                  <a:lnTo>
                    <a:pt x="697114" y="0"/>
                  </a:lnTo>
                  <a:lnTo>
                    <a:pt x="493914" y="904040"/>
                  </a:lnTo>
                  <a:lnTo>
                    <a:pt x="0" y="9040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</p:sp>
        <p:sp>
          <p:nvSpPr>
            <p:cNvPr id="163" name="Google Shape;163;p4"/>
            <p:cNvSpPr txBox="1"/>
            <p:nvPr/>
          </p:nvSpPr>
          <p:spPr>
            <a:xfrm>
              <a:off x="101600" y="-9525"/>
              <a:ext cx="493914" cy="913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4"/>
          <p:cNvSpPr/>
          <p:nvPr/>
        </p:nvSpPr>
        <p:spPr>
          <a:xfrm rot="10637481">
            <a:off x="-1168333" y="7407157"/>
            <a:ext cx="3072503" cy="3072503"/>
          </a:xfrm>
          <a:custGeom>
            <a:rect b="b" l="l" r="r" t="t"/>
            <a:pathLst>
              <a:path extrusionOk="0" h="3072503" w="3072503">
                <a:moveTo>
                  <a:pt x="0" y="0"/>
                </a:moveTo>
                <a:lnTo>
                  <a:pt x="3072503" y="0"/>
                </a:lnTo>
                <a:lnTo>
                  <a:pt x="3072503" y="3072503"/>
                </a:lnTo>
                <a:lnTo>
                  <a:pt x="0" y="3072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4"/>
          <p:cNvSpPr/>
          <p:nvPr/>
        </p:nvSpPr>
        <p:spPr>
          <a:xfrm rot="-913391">
            <a:off x="10002056" y="-1440785"/>
            <a:ext cx="3072503" cy="3072503"/>
          </a:xfrm>
          <a:custGeom>
            <a:rect b="b" l="l" r="r" t="t"/>
            <a:pathLst>
              <a:path extrusionOk="0" h="3072503" w="3072503">
                <a:moveTo>
                  <a:pt x="0" y="0"/>
                </a:moveTo>
                <a:lnTo>
                  <a:pt x="3072503" y="0"/>
                </a:lnTo>
                <a:lnTo>
                  <a:pt x="3072503" y="3072503"/>
                </a:lnTo>
                <a:lnTo>
                  <a:pt x="0" y="3072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4"/>
          <p:cNvSpPr/>
          <p:nvPr/>
        </p:nvSpPr>
        <p:spPr>
          <a:xfrm rot="-913391">
            <a:off x="10396270" y="-507551"/>
            <a:ext cx="3072503" cy="3072503"/>
          </a:xfrm>
          <a:custGeom>
            <a:rect b="b" l="l" r="r" t="t"/>
            <a:pathLst>
              <a:path extrusionOk="0" h="3072503" w="3072503">
                <a:moveTo>
                  <a:pt x="0" y="0"/>
                </a:moveTo>
                <a:lnTo>
                  <a:pt x="3072502" y="0"/>
                </a:lnTo>
                <a:lnTo>
                  <a:pt x="3072502" y="3072502"/>
                </a:lnTo>
                <a:lnTo>
                  <a:pt x="0" y="3072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4"/>
          <p:cNvSpPr/>
          <p:nvPr/>
        </p:nvSpPr>
        <p:spPr>
          <a:xfrm rot="10637481">
            <a:off x="-857918" y="8632099"/>
            <a:ext cx="3072503" cy="3072503"/>
          </a:xfrm>
          <a:custGeom>
            <a:rect b="b" l="l" r="r" t="t"/>
            <a:pathLst>
              <a:path extrusionOk="0" h="3072503" w="3072503">
                <a:moveTo>
                  <a:pt x="0" y="0"/>
                </a:moveTo>
                <a:lnTo>
                  <a:pt x="3072503" y="0"/>
                </a:lnTo>
                <a:lnTo>
                  <a:pt x="3072503" y="3072502"/>
                </a:lnTo>
                <a:lnTo>
                  <a:pt x="0" y="3072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4"/>
          <p:cNvSpPr txBox="1"/>
          <p:nvPr/>
        </p:nvSpPr>
        <p:spPr>
          <a:xfrm>
            <a:off x="1975050" y="2686683"/>
            <a:ext cx="946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49" u="none" cap="none" strike="noStrike">
                <a:solidFill>
                  <a:srgbClr val="C50F13"/>
                </a:solidFill>
                <a:latin typeface="Nunito Sans"/>
                <a:ea typeface="Nunito Sans"/>
                <a:cs typeface="Nunito Sans"/>
                <a:sym typeface="Nunito Sans"/>
              </a:rPr>
              <a:t>01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1975050" y="5712527"/>
            <a:ext cx="946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49" u="none" cap="none" strike="noStrike">
                <a:solidFill>
                  <a:srgbClr val="C50F13"/>
                </a:solidFill>
                <a:latin typeface="Nunito Sans"/>
                <a:ea typeface="Nunito Sans"/>
                <a:cs typeface="Nunito Sans"/>
                <a:sym typeface="Nunito Sans"/>
              </a:rPr>
              <a:t>02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2921402" y="2758053"/>
            <a:ext cx="4287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9" u="none" cap="none" strike="noStrike">
                <a:solidFill>
                  <a:srgbClr val="C50F13"/>
                </a:solidFill>
                <a:latin typeface="Nunito Sans"/>
                <a:ea typeface="Nunito Sans"/>
                <a:cs typeface="Nunito Sans"/>
                <a:sym typeface="Nunito Sans"/>
              </a:rPr>
              <a:t>Core Features</a:t>
            </a:r>
            <a:endParaRPr/>
          </a:p>
        </p:txBody>
      </p:sp>
      <p:grpSp>
        <p:nvGrpSpPr>
          <p:cNvPr id="171" name="Google Shape;171;p4"/>
          <p:cNvGrpSpPr/>
          <p:nvPr/>
        </p:nvGrpSpPr>
        <p:grpSpPr>
          <a:xfrm>
            <a:off x="1975050" y="3720627"/>
            <a:ext cx="7773525" cy="1801936"/>
            <a:chOff x="0" y="-85725"/>
            <a:chExt cx="10364700" cy="2402582"/>
          </a:xfrm>
        </p:grpSpPr>
        <p:sp>
          <p:nvSpPr>
            <p:cNvPr id="172" name="Google Shape;172;p4"/>
            <p:cNvSpPr txBox="1"/>
            <p:nvPr/>
          </p:nvSpPr>
          <p:spPr>
            <a:xfrm>
              <a:off x="0" y="-85725"/>
              <a:ext cx="103647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Psychology-driven compatibility algorithm</a:t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0" y="556147"/>
              <a:ext cx="9588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Values-based profile creation</a:t>
              </a: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0" y="1214007"/>
              <a:ext cx="1020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Family-friendly verification system</a:t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0" y="1868057"/>
              <a:ext cx="1020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Structured communication flow</a:t>
              </a:r>
              <a:endParaRPr/>
            </a:p>
          </p:txBody>
        </p:sp>
      </p:grpSp>
      <p:sp>
        <p:nvSpPr>
          <p:cNvPr id="176" name="Google Shape;176;p4"/>
          <p:cNvSpPr txBox="1"/>
          <p:nvPr/>
        </p:nvSpPr>
        <p:spPr>
          <a:xfrm>
            <a:off x="2921402" y="5783658"/>
            <a:ext cx="4937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rgbClr val="C50F13"/>
                </a:solidFill>
                <a:latin typeface="Nunito Sans"/>
                <a:ea typeface="Nunito Sans"/>
                <a:cs typeface="Nunito Sans"/>
                <a:sym typeface="Nunito Sans"/>
              </a:rPr>
              <a:t>User Experience</a:t>
            </a:r>
            <a:endParaRPr/>
          </a:p>
        </p:txBody>
      </p:sp>
      <p:grpSp>
        <p:nvGrpSpPr>
          <p:cNvPr id="177" name="Google Shape;177;p4"/>
          <p:cNvGrpSpPr/>
          <p:nvPr/>
        </p:nvGrpSpPr>
        <p:grpSpPr>
          <a:xfrm>
            <a:off x="2108025" y="6829837"/>
            <a:ext cx="7035975" cy="1843036"/>
            <a:chOff x="0" y="-85725"/>
            <a:chExt cx="9381300" cy="2457381"/>
          </a:xfrm>
        </p:grpSpPr>
        <p:sp>
          <p:nvSpPr>
            <p:cNvPr id="178" name="Google Shape;178;p4"/>
            <p:cNvSpPr txBox="1"/>
            <p:nvPr/>
          </p:nvSpPr>
          <p:spPr>
            <a:xfrm>
              <a:off x="0" y="-85725"/>
              <a:ext cx="93813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Telegram Mini App integration</a:t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0" y="585191"/>
              <a:ext cx="93813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Privacy-first design</a:t>
              </a:r>
              <a:endParaRPr/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0" y="1256106"/>
              <a:ext cx="93813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Match confidence scoring</a:t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0" y="1922856"/>
              <a:ext cx="93813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4951" lvl="1" marL="329902" marR="0" rtl="0" algn="l">
                <a:lnSpc>
                  <a:spcPct val="162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87"/>
                <a:buFont typeface="Arial"/>
                <a:buChar char="•"/>
              </a:pPr>
              <a:r>
                <a:rPr b="0" i="0" lang="en-US" sz="218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Guided conversation starters</a:t>
              </a:r>
              <a:endParaRPr/>
            </a:p>
          </p:txBody>
        </p:sp>
      </p:grpSp>
      <p:pic>
        <p:nvPicPr>
          <p:cNvPr id="182" name="Google Shape;182;p4" title="svch.png"/>
          <p:cNvPicPr preferRelativeResize="0"/>
          <p:nvPr/>
        </p:nvPicPr>
        <p:blipFill rotWithShape="1">
          <a:blip r:embed="rId4">
            <a:alphaModFix/>
          </a:blip>
          <a:srcRect b="21827" l="0" r="0" t="26116"/>
          <a:stretch/>
        </p:blipFill>
        <p:spPr>
          <a:xfrm>
            <a:off x="7858800" y="1357825"/>
            <a:ext cx="12184225" cy="78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 txBox="1"/>
          <p:nvPr/>
        </p:nvSpPr>
        <p:spPr>
          <a:xfrm>
            <a:off x="1048975" y="1228050"/>
            <a:ext cx="12953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OVERVIEW</a:t>
            </a:r>
            <a:endParaRPr sz="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5"/>
          <p:cNvGrpSpPr/>
          <p:nvPr/>
        </p:nvGrpSpPr>
        <p:grpSpPr>
          <a:xfrm rot="-186404">
            <a:off x="6296192" y="-1314779"/>
            <a:ext cx="12619080" cy="13734858"/>
            <a:chOff x="0" y="-9525"/>
            <a:chExt cx="839350" cy="913565"/>
          </a:xfrm>
        </p:grpSpPr>
        <p:sp>
          <p:nvSpPr>
            <p:cNvPr id="189" name="Google Shape;189;p5"/>
            <p:cNvSpPr/>
            <p:nvPr/>
          </p:nvSpPr>
          <p:spPr>
            <a:xfrm>
              <a:off x="0" y="0"/>
              <a:ext cx="839350" cy="904040"/>
            </a:xfrm>
            <a:custGeom>
              <a:rect b="b" l="l" r="r" t="t"/>
              <a:pathLst>
                <a:path extrusionOk="0" h="904040" w="839350">
                  <a:moveTo>
                    <a:pt x="203200" y="0"/>
                  </a:moveTo>
                  <a:lnTo>
                    <a:pt x="839350" y="0"/>
                  </a:lnTo>
                  <a:lnTo>
                    <a:pt x="636150" y="904040"/>
                  </a:lnTo>
                  <a:lnTo>
                    <a:pt x="0" y="9040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0" name="Google Shape;190;p5"/>
            <p:cNvSpPr txBox="1"/>
            <p:nvPr/>
          </p:nvSpPr>
          <p:spPr>
            <a:xfrm>
              <a:off x="101600" y="-9525"/>
              <a:ext cx="636150" cy="913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5"/>
          <p:cNvSpPr/>
          <p:nvPr/>
        </p:nvSpPr>
        <p:spPr>
          <a:xfrm>
            <a:off x="9493371" y="2199462"/>
            <a:ext cx="852003" cy="931878"/>
          </a:xfrm>
          <a:custGeom>
            <a:rect b="b" l="l" r="r" t="t"/>
            <a:pathLst>
              <a:path extrusionOk="0" h="931878" w="852003">
                <a:moveTo>
                  <a:pt x="0" y="0"/>
                </a:moveTo>
                <a:lnTo>
                  <a:pt x="852003" y="0"/>
                </a:lnTo>
                <a:lnTo>
                  <a:pt x="852003" y="931878"/>
                </a:lnTo>
                <a:lnTo>
                  <a:pt x="0" y="93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5"/>
          <p:cNvSpPr/>
          <p:nvPr/>
        </p:nvSpPr>
        <p:spPr>
          <a:xfrm>
            <a:off x="9240271" y="4013792"/>
            <a:ext cx="852003" cy="627967"/>
          </a:xfrm>
          <a:custGeom>
            <a:rect b="b" l="l" r="r" t="t"/>
            <a:pathLst>
              <a:path extrusionOk="0" h="627967" w="852003">
                <a:moveTo>
                  <a:pt x="0" y="0"/>
                </a:moveTo>
                <a:lnTo>
                  <a:pt x="852003" y="0"/>
                </a:lnTo>
                <a:lnTo>
                  <a:pt x="852003" y="627967"/>
                </a:lnTo>
                <a:lnTo>
                  <a:pt x="0" y="627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5"/>
          <p:cNvSpPr/>
          <p:nvPr/>
        </p:nvSpPr>
        <p:spPr>
          <a:xfrm>
            <a:off x="8867125" y="5584643"/>
            <a:ext cx="852003" cy="531340"/>
          </a:xfrm>
          <a:custGeom>
            <a:rect b="b" l="l" r="r" t="t"/>
            <a:pathLst>
              <a:path extrusionOk="0" h="531340" w="852003">
                <a:moveTo>
                  <a:pt x="0" y="0"/>
                </a:moveTo>
                <a:lnTo>
                  <a:pt x="852003" y="0"/>
                </a:lnTo>
                <a:lnTo>
                  <a:pt x="852003" y="531340"/>
                </a:lnTo>
                <a:lnTo>
                  <a:pt x="0" y="531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5"/>
          <p:cNvSpPr/>
          <p:nvPr/>
        </p:nvSpPr>
        <p:spPr>
          <a:xfrm>
            <a:off x="8623663" y="7090295"/>
            <a:ext cx="852003" cy="838061"/>
          </a:xfrm>
          <a:custGeom>
            <a:rect b="b" l="l" r="r" t="t"/>
            <a:pathLst>
              <a:path extrusionOk="0" h="838061" w="852003">
                <a:moveTo>
                  <a:pt x="0" y="0"/>
                </a:moveTo>
                <a:lnTo>
                  <a:pt x="852003" y="0"/>
                </a:lnTo>
                <a:lnTo>
                  <a:pt x="852003" y="838061"/>
                </a:lnTo>
                <a:lnTo>
                  <a:pt x="0" y="838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5"/>
          <p:cNvSpPr txBox="1"/>
          <p:nvPr/>
        </p:nvSpPr>
        <p:spPr>
          <a:xfrm>
            <a:off x="1028700" y="4130355"/>
            <a:ext cx="2113983" cy="10948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0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MVP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1854792" y="4130355"/>
            <a:ext cx="57420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09" u="none" cap="none" strike="noStrike">
                <a:solidFill>
                  <a:srgbClr val="E53A2A"/>
                </a:solidFill>
                <a:latin typeface="Arial"/>
                <a:ea typeface="Arial"/>
                <a:cs typeface="Arial"/>
                <a:sym typeface="Arial"/>
              </a:rPr>
              <a:t>VALIDATION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1028700" y="5412525"/>
            <a:ext cx="50328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3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VALIDATING DEMAND BEFORE SCALING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9144000" y="9589171"/>
            <a:ext cx="6061814" cy="293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50F13"/>
                </a:solidFill>
                <a:latin typeface="Arial"/>
                <a:ea typeface="Arial"/>
                <a:cs typeface="Arial"/>
                <a:sym typeface="Arial"/>
              </a:rPr>
              <a:t>Goal: Validate MVP before heavy app investment</a:t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 rot="9590528">
            <a:off x="15584787" y="6899860"/>
            <a:ext cx="3552382" cy="3552382"/>
          </a:xfrm>
          <a:custGeom>
            <a:rect b="b" l="l" r="r" t="t"/>
            <a:pathLst>
              <a:path extrusionOk="0" h="3552382" w="3552382">
                <a:moveTo>
                  <a:pt x="0" y="0"/>
                </a:moveTo>
                <a:lnTo>
                  <a:pt x="3552381" y="0"/>
                </a:lnTo>
                <a:lnTo>
                  <a:pt x="3552381" y="3552381"/>
                </a:lnTo>
                <a:lnTo>
                  <a:pt x="0" y="3552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5"/>
          <p:cNvSpPr/>
          <p:nvPr/>
        </p:nvSpPr>
        <p:spPr>
          <a:xfrm rot="9590528">
            <a:off x="14351038" y="8012617"/>
            <a:ext cx="3552382" cy="3552382"/>
          </a:xfrm>
          <a:custGeom>
            <a:rect b="b" l="l" r="r" t="t"/>
            <a:pathLst>
              <a:path extrusionOk="0" h="3552382" w="3552382">
                <a:moveTo>
                  <a:pt x="0" y="0"/>
                </a:moveTo>
                <a:lnTo>
                  <a:pt x="3552382" y="0"/>
                </a:lnTo>
                <a:lnTo>
                  <a:pt x="3552382" y="3552382"/>
                </a:lnTo>
                <a:lnTo>
                  <a:pt x="0" y="3552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5"/>
          <p:cNvSpPr/>
          <p:nvPr/>
        </p:nvSpPr>
        <p:spPr>
          <a:xfrm flipH="1" rot="2455916">
            <a:off x="6703371" y="-487832"/>
            <a:ext cx="3840584" cy="3840584"/>
          </a:xfrm>
          <a:custGeom>
            <a:rect b="b" l="l" r="r" t="t"/>
            <a:pathLst>
              <a:path extrusionOk="0" h="3840584" w="3840584">
                <a:moveTo>
                  <a:pt x="0" y="3840584"/>
                </a:moveTo>
                <a:lnTo>
                  <a:pt x="3840585" y="3840584"/>
                </a:lnTo>
                <a:lnTo>
                  <a:pt x="3840585" y="0"/>
                </a:lnTo>
                <a:lnTo>
                  <a:pt x="0" y="0"/>
                </a:lnTo>
                <a:lnTo>
                  <a:pt x="0" y="384058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5"/>
          <p:cNvSpPr/>
          <p:nvPr/>
        </p:nvSpPr>
        <p:spPr>
          <a:xfrm flipH="1" rot="2455916">
            <a:off x="6042882" y="-2213311"/>
            <a:ext cx="3840584" cy="3840584"/>
          </a:xfrm>
          <a:custGeom>
            <a:rect b="b" l="l" r="r" t="t"/>
            <a:pathLst>
              <a:path extrusionOk="0" h="3840584" w="3840584">
                <a:moveTo>
                  <a:pt x="0" y="3840585"/>
                </a:moveTo>
                <a:lnTo>
                  <a:pt x="3840584" y="3840585"/>
                </a:lnTo>
                <a:lnTo>
                  <a:pt x="3840584" y="0"/>
                </a:lnTo>
                <a:lnTo>
                  <a:pt x="0" y="0"/>
                </a:lnTo>
                <a:lnTo>
                  <a:pt x="0" y="3840585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5"/>
          <p:cNvSpPr txBox="1"/>
          <p:nvPr/>
        </p:nvSpPr>
        <p:spPr>
          <a:xfrm>
            <a:off x="10508353" y="2237455"/>
            <a:ext cx="3261732" cy="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4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MVP Live &amp; Accessible</a:t>
            </a:r>
            <a:endParaRPr/>
          </a:p>
        </p:txBody>
      </p:sp>
      <p:sp>
        <p:nvSpPr>
          <p:cNvPr id="204" name="Google Shape;204;p5"/>
          <p:cNvSpPr txBox="1"/>
          <p:nvPr/>
        </p:nvSpPr>
        <p:spPr>
          <a:xfrm>
            <a:off x="10508353" y="2678973"/>
            <a:ext cx="6616318" cy="726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50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Platform operational via Telegram with full matching functionality</a:t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10369151" y="3914500"/>
            <a:ext cx="4712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Expert-Built</a:t>
            </a:r>
            <a:r>
              <a:rPr b="1" i="0" lang="en-US" sz="2199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2199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Matching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10369149" y="4304574"/>
            <a:ext cx="69918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Matching logic developed with professional psychologist expertise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9898055" y="5535250"/>
            <a:ext cx="4559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Strong Early Signals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9898042" y="5907173"/>
            <a:ext cx="6669964" cy="699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Users show high engagement and excellent match-to-chat conversion rates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9752556" y="7171050"/>
            <a:ext cx="54177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Active Product Iteration</a:t>
            </a:r>
            <a:endParaRPr/>
          </a:p>
        </p:txBody>
      </p:sp>
      <p:sp>
        <p:nvSpPr>
          <p:cNvPr id="210" name="Google Shape;210;p5"/>
          <p:cNvSpPr txBox="1"/>
          <p:nvPr/>
        </p:nvSpPr>
        <p:spPr>
          <a:xfrm>
            <a:off x="9752541" y="7542968"/>
            <a:ext cx="5912993" cy="699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60606"/>
                </a:solidFill>
                <a:latin typeface="Inter"/>
                <a:ea typeface="Inter"/>
                <a:cs typeface="Inter"/>
                <a:sym typeface="Inter"/>
              </a:rPr>
              <a:t>Feedback loop continuously shaping roadmap and features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/>
          <p:nvPr/>
        </p:nvSpPr>
        <p:spPr>
          <a:xfrm flipH="1" rot="-5400000">
            <a:off x="2345737" y="10413153"/>
            <a:ext cx="9399240" cy="26860"/>
          </a:xfrm>
          <a:custGeom>
            <a:rect b="b" l="l" r="r" t="t"/>
            <a:pathLst>
              <a:path extrusionOk="0" h="19050" w="14349985">
                <a:moveTo>
                  <a:pt x="0" y="9525"/>
                </a:moveTo>
                <a:cubicBezTo>
                  <a:pt x="0" y="4318"/>
                  <a:pt x="4318" y="0"/>
                  <a:pt x="9525" y="0"/>
                </a:cubicBezTo>
                <a:lnTo>
                  <a:pt x="14340460" y="0"/>
                </a:lnTo>
                <a:cubicBezTo>
                  <a:pt x="14345667" y="0"/>
                  <a:pt x="14349985" y="4318"/>
                  <a:pt x="14349985" y="9525"/>
                </a:cubicBezTo>
                <a:cubicBezTo>
                  <a:pt x="14349985" y="14732"/>
                  <a:pt x="14345667" y="19050"/>
                  <a:pt x="14340460" y="19050"/>
                </a:cubicBezTo>
                <a:lnTo>
                  <a:pt x="9525" y="19050"/>
                </a:lnTo>
                <a:cubicBezTo>
                  <a:pt x="4318" y="19050"/>
                  <a:pt x="0" y="14732"/>
                  <a:pt x="0" y="9525"/>
                </a:cubicBezTo>
                <a:close/>
              </a:path>
            </a:pathLst>
          </a:custGeom>
          <a:solidFill>
            <a:srgbClr val="C50F1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 flipH="1" rot="-5400000">
            <a:off x="4142625" y="1488203"/>
            <a:ext cx="9399240" cy="26860"/>
          </a:xfrm>
          <a:custGeom>
            <a:rect b="b" l="l" r="r" t="t"/>
            <a:pathLst>
              <a:path extrusionOk="0" h="19050" w="14349985">
                <a:moveTo>
                  <a:pt x="0" y="9525"/>
                </a:moveTo>
                <a:cubicBezTo>
                  <a:pt x="0" y="4318"/>
                  <a:pt x="4318" y="0"/>
                  <a:pt x="9525" y="0"/>
                </a:cubicBezTo>
                <a:lnTo>
                  <a:pt x="14340460" y="0"/>
                </a:lnTo>
                <a:cubicBezTo>
                  <a:pt x="14345667" y="0"/>
                  <a:pt x="14349985" y="4318"/>
                  <a:pt x="14349985" y="9525"/>
                </a:cubicBezTo>
                <a:cubicBezTo>
                  <a:pt x="14349985" y="14732"/>
                  <a:pt x="14345667" y="19050"/>
                  <a:pt x="14340460" y="19050"/>
                </a:cubicBezTo>
                <a:lnTo>
                  <a:pt x="9525" y="19050"/>
                </a:lnTo>
                <a:cubicBezTo>
                  <a:pt x="4318" y="19050"/>
                  <a:pt x="0" y="14732"/>
                  <a:pt x="0" y="9525"/>
                </a:cubicBezTo>
                <a:close/>
              </a:path>
            </a:pathLst>
          </a:custGeom>
          <a:solidFill>
            <a:srgbClr val="C50F1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 rot="-5400000">
            <a:off x="5638425" y="9900434"/>
            <a:ext cx="9103455" cy="26860"/>
          </a:xfrm>
          <a:custGeom>
            <a:rect b="b" l="l" r="r" t="t"/>
            <a:pathLst>
              <a:path extrusionOk="0" h="19050" w="12556490">
                <a:moveTo>
                  <a:pt x="0" y="9525"/>
                </a:moveTo>
                <a:cubicBezTo>
                  <a:pt x="0" y="4318"/>
                  <a:pt x="4318" y="0"/>
                  <a:pt x="9525" y="0"/>
                </a:cubicBezTo>
                <a:lnTo>
                  <a:pt x="12546965" y="0"/>
                </a:lnTo>
                <a:cubicBezTo>
                  <a:pt x="12552172" y="0"/>
                  <a:pt x="12556490" y="4318"/>
                  <a:pt x="12556490" y="9525"/>
                </a:cubicBezTo>
                <a:cubicBezTo>
                  <a:pt x="12556490" y="14732"/>
                  <a:pt x="12552172" y="19050"/>
                  <a:pt x="12546965" y="19050"/>
                </a:cubicBezTo>
                <a:lnTo>
                  <a:pt x="9525" y="19050"/>
                </a:lnTo>
                <a:cubicBezTo>
                  <a:pt x="4318" y="19050"/>
                  <a:pt x="0" y="14732"/>
                  <a:pt x="0" y="9525"/>
                </a:cubicBezTo>
                <a:close/>
              </a:path>
            </a:pathLst>
          </a:custGeom>
          <a:solidFill>
            <a:srgbClr val="C50F1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6"/>
          <p:cNvGrpSpPr/>
          <p:nvPr/>
        </p:nvGrpSpPr>
        <p:grpSpPr>
          <a:xfrm>
            <a:off x="10138239" y="4090003"/>
            <a:ext cx="2958023" cy="2958104"/>
            <a:chOff x="0" y="0"/>
            <a:chExt cx="812800" cy="812800"/>
          </a:xfrm>
        </p:grpSpPr>
        <p:sp>
          <p:nvSpPr>
            <p:cNvPr id="219" name="Google Shape;219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  <p:txBody>
            <a:bodyPr anchorCtr="0" anchor="ctr" bIns="190900" lIns="190900" spcFirstLastPara="1" rIns="190900" wrap="square" tIns="190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075" lIns="106075" spcFirstLastPara="1" rIns="106075" wrap="square" tIns="106075">
              <a:noAutofit/>
            </a:bodyPr>
            <a:lstStyle/>
            <a:p>
              <a:pPr indent="0" lvl="0" marL="0" marR="0" rtl="0" algn="ctr">
                <a:lnSpc>
                  <a:spcPct val="17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>
            <a:off x="7130583" y="3491747"/>
            <a:ext cx="3563396" cy="3563396"/>
            <a:chOff x="0" y="0"/>
            <a:chExt cx="812800" cy="812800"/>
          </a:xfrm>
        </p:grpSpPr>
        <p:sp>
          <p:nvSpPr>
            <p:cNvPr id="222" name="Google Shape;222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3A2A"/>
            </a:solidFill>
            <a:ln>
              <a:noFill/>
            </a:ln>
          </p:spPr>
          <p:txBody>
            <a:bodyPr anchorCtr="0" anchor="ctr" bIns="229975" lIns="229975" spcFirstLastPara="1" rIns="229975" wrap="square" tIns="2299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775" lIns="127775" spcFirstLastPara="1" rIns="127775" wrap="square" tIns="127775">
              <a:noAutofit/>
            </a:bodyPr>
            <a:lstStyle/>
            <a:p>
              <a:pPr indent="0" lvl="0" marL="0" marR="0" rtl="0" algn="ctr">
                <a:lnSpc>
                  <a:spcPct val="17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6"/>
          <p:cNvSpPr/>
          <p:nvPr/>
        </p:nvSpPr>
        <p:spPr>
          <a:xfrm flipH="1" rot="3150185">
            <a:off x="-926565" y="629050"/>
            <a:ext cx="2807635" cy="4013594"/>
          </a:xfrm>
          <a:custGeom>
            <a:rect b="b" l="l" r="r" t="t"/>
            <a:pathLst>
              <a:path extrusionOk="0" h="3840584" w="3840584">
                <a:moveTo>
                  <a:pt x="0" y="3840585"/>
                </a:moveTo>
                <a:lnTo>
                  <a:pt x="3840584" y="3840585"/>
                </a:lnTo>
                <a:lnTo>
                  <a:pt x="3840584" y="0"/>
                </a:lnTo>
                <a:lnTo>
                  <a:pt x="0" y="0"/>
                </a:lnTo>
                <a:lnTo>
                  <a:pt x="0" y="384058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6"/>
          <p:cNvSpPr/>
          <p:nvPr/>
        </p:nvSpPr>
        <p:spPr>
          <a:xfrm flipH="1" rot="3521646">
            <a:off x="-888961" y="-794947"/>
            <a:ext cx="3584792" cy="4203872"/>
          </a:xfrm>
          <a:custGeom>
            <a:rect b="b" l="l" r="r" t="t"/>
            <a:pathLst>
              <a:path extrusionOk="0" h="3840584" w="3840584">
                <a:moveTo>
                  <a:pt x="0" y="3840585"/>
                </a:moveTo>
                <a:lnTo>
                  <a:pt x="3840584" y="3840585"/>
                </a:lnTo>
                <a:lnTo>
                  <a:pt x="3840584" y="0"/>
                </a:lnTo>
                <a:lnTo>
                  <a:pt x="0" y="0"/>
                </a:lnTo>
                <a:lnTo>
                  <a:pt x="0" y="384058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6"/>
          <p:cNvSpPr/>
          <p:nvPr/>
        </p:nvSpPr>
        <p:spPr>
          <a:xfrm rot="-10066960">
            <a:off x="15184850" y="5459748"/>
            <a:ext cx="3189450" cy="4156534"/>
          </a:xfrm>
          <a:custGeom>
            <a:rect b="b" l="l" r="r" t="t"/>
            <a:pathLst>
              <a:path extrusionOk="0" h="3552382" w="3552382">
                <a:moveTo>
                  <a:pt x="0" y="0"/>
                </a:moveTo>
                <a:lnTo>
                  <a:pt x="3552382" y="0"/>
                </a:lnTo>
                <a:lnTo>
                  <a:pt x="3552382" y="3552382"/>
                </a:lnTo>
                <a:lnTo>
                  <a:pt x="0" y="3552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6"/>
          <p:cNvSpPr/>
          <p:nvPr/>
        </p:nvSpPr>
        <p:spPr>
          <a:xfrm rot="-10671546">
            <a:off x="14857522" y="6288414"/>
            <a:ext cx="4754630" cy="4781254"/>
          </a:xfrm>
          <a:custGeom>
            <a:rect b="b" l="l" r="r" t="t"/>
            <a:pathLst>
              <a:path extrusionOk="0" h="3552382" w="3552382">
                <a:moveTo>
                  <a:pt x="0" y="0"/>
                </a:moveTo>
                <a:lnTo>
                  <a:pt x="3552382" y="0"/>
                </a:lnTo>
                <a:lnTo>
                  <a:pt x="3552382" y="3552382"/>
                </a:lnTo>
                <a:lnTo>
                  <a:pt x="0" y="3552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6"/>
          <p:cNvGrpSpPr/>
          <p:nvPr/>
        </p:nvGrpSpPr>
        <p:grpSpPr>
          <a:xfrm>
            <a:off x="3635048" y="2682949"/>
            <a:ext cx="4372132" cy="4372214"/>
            <a:chOff x="0" y="0"/>
            <a:chExt cx="812800" cy="812800"/>
          </a:xfrm>
        </p:grpSpPr>
        <p:sp>
          <p:nvSpPr>
            <p:cNvPr id="229" name="Google Shape;229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0F13"/>
            </a:solidFill>
            <a:ln>
              <a:noFill/>
            </a:ln>
          </p:spPr>
          <p:txBody>
            <a:bodyPr anchorCtr="0" anchor="ctr" bIns="282175" lIns="282175" spcFirstLastPara="1" rIns="282175" wrap="square" tIns="282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775" lIns="156775" spcFirstLastPara="1" rIns="156775" wrap="square" tIns="156775">
              <a:noAutofit/>
            </a:bodyPr>
            <a:lstStyle/>
            <a:p>
              <a:pPr indent="0" lvl="0" marL="0" marR="0" rtl="0" algn="ctr">
                <a:lnSpc>
                  <a:spcPct val="17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5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6"/>
          <p:cNvSpPr txBox="1"/>
          <p:nvPr/>
        </p:nvSpPr>
        <p:spPr>
          <a:xfrm>
            <a:off x="2222199" y="1160400"/>
            <a:ext cx="551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1" cap="none" strike="noStrike">
                <a:solidFill>
                  <a:srgbClr val="C50F13"/>
                </a:solidFill>
                <a:latin typeface="Arial"/>
                <a:ea typeface="Arial"/>
                <a:cs typeface="Arial"/>
                <a:sym typeface="Arial"/>
              </a:rPr>
              <a:t>Market Size</a:t>
            </a:r>
            <a:endParaRPr sz="800">
              <a:solidFill>
                <a:srgbClr val="C50F13"/>
              </a:solidFill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2222200" y="2021650"/>
            <a:ext cx="6242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4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 large</a:t>
            </a:r>
            <a:r>
              <a:rPr b="1" lang="en-US" sz="2664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b="1" i="0" lang="en-US" sz="2664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global opportunity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4762309" y="5259888"/>
            <a:ext cx="16149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17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TAM</a:t>
            </a:r>
            <a:endParaRPr sz="1613">
              <a:solidFill>
                <a:schemeClr val="dk1"/>
              </a:solidFill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5048681" y="5947020"/>
            <a:ext cx="16149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7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~$19.2B</a:t>
            </a:r>
            <a:endParaRPr sz="1613">
              <a:solidFill>
                <a:schemeClr val="dk1"/>
              </a:solidFill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7956414" y="5259895"/>
            <a:ext cx="16149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17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SAM</a:t>
            </a:r>
            <a:endParaRPr sz="1613">
              <a:solidFill>
                <a:schemeClr val="dk1"/>
              </a:solidFill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8314387" y="5947027"/>
            <a:ext cx="16149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7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~$1.62B</a:t>
            </a:r>
            <a:endParaRPr sz="1613">
              <a:solidFill>
                <a:schemeClr val="dk1"/>
              </a:solidFill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10826895" y="5259888"/>
            <a:ext cx="28497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17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SOM</a:t>
            </a:r>
            <a:endParaRPr sz="1613">
              <a:solidFill>
                <a:schemeClr val="dk1"/>
              </a:solidFill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11160982" y="5866447"/>
            <a:ext cx="14052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57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~$75M</a:t>
            </a:r>
            <a:endParaRPr sz="1613">
              <a:solidFill>
                <a:schemeClr val="dk1"/>
              </a:solidFill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1971450" y="7121050"/>
            <a:ext cx="51591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4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Global Marriage-Intent Market:</a:t>
            </a:r>
            <a:endParaRPr b="1" i="0" sz="2404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4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MENA, Central Asia, South Asia, Eastern Europe, diaspora</a:t>
            </a:r>
            <a:endParaRPr/>
          </a:p>
        </p:txBody>
      </p:sp>
      <p:sp>
        <p:nvSpPr>
          <p:cNvPr id="240" name="Google Shape;240;p6"/>
          <p:cNvSpPr txBox="1"/>
          <p:nvPr/>
        </p:nvSpPr>
        <p:spPr>
          <a:xfrm>
            <a:off x="9219900" y="2035300"/>
            <a:ext cx="53541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6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Addressable Regional Markets: </a:t>
            </a:r>
            <a:endParaRPr b="1" i="0" sz="2561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Uzbekistan and neighboring</a:t>
            </a:r>
            <a:r>
              <a:rPr b="0" i="0" lang="en-US" sz="2561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countries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10394975" y="7329000"/>
            <a:ext cx="50445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</a:t>
            </a:r>
            <a:r>
              <a:rPr b="1" i="0" lang="en-US" sz="267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nitial Target Segment:</a:t>
            </a:r>
            <a:r>
              <a:rPr b="0" i="0" lang="en-US" sz="267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b="0" i="0" sz="2677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Urban, digital-savvy users aged 25+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5118502" y="4391356"/>
            <a:ext cx="14052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3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1921"/>
          </a:p>
        </p:txBody>
      </p:sp>
      <p:sp>
        <p:nvSpPr>
          <p:cNvPr id="243" name="Google Shape;243;p6"/>
          <p:cNvSpPr txBox="1"/>
          <p:nvPr/>
        </p:nvSpPr>
        <p:spPr>
          <a:xfrm>
            <a:off x="7976769" y="4345725"/>
            <a:ext cx="167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5000"/>
          </a:p>
        </p:txBody>
      </p:sp>
      <p:sp>
        <p:nvSpPr>
          <p:cNvPr id="244" name="Google Shape;244;p6"/>
          <p:cNvSpPr txBox="1"/>
          <p:nvPr/>
        </p:nvSpPr>
        <p:spPr>
          <a:xfrm>
            <a:off x="10659199" y="4391643"/>
            <a:ext cx="1916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06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/>
          <p:nvPr/>
        </p:nvSpPr>
        <p:spPr>
          <a:xfrm rot="9590528">
            <a:off x="15889545" y="7982084"/>
            <a:ext cx="3552382" cy="3552382"/>
          </a:xfrm>
          <a:custGeom>
            <a:rect b="b" l="l" r="r" t="t"/>
            <a:pathLst>
              <a:path extrusionOk="0" h="3552382" w="3552382">
                <a:moveTo>
                  <a:pt x="0" y="0"/>
                </a:moveTo>
                <a:lnTo>
                  <a:pt x="3552382" y="0"/>
                </a:lnTo>
                <a:lnTo>
                  <a:pt x="3552382" y="3552382"/>
                </a:lnTo>
                <a:lnTo>
                  <a:pt x="0" y="3552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1"/>
          <p:cNvSpPr/>
          <p:nvPr/>
        </p:nvSpPr>
        <p:spPr>
          <a:xfrm rot="9590528">
            <a:off x="15689166" y="9217975"/>
            <a:ext cx="2138050" cy="2138050"/>
          </a:xfrm>
          <a:custGeom>
            <a:rect b="b" l="l" r="r" t="t"/>
            <a:pathLst>
              <a:path extrusionOk="0" h="2138050" w="2138050">
                <a:moveTo>
                  <a:pt x="0" y="0"/>
                </a:moveTo>
                <a:lnTo>
                  <a:pt x="2138050" y="0"/>
                </a:lnTo>
                <a:lnTo>
                  <a:pt x="2138050" y="2138050"/>
                </a:lnTo>
                <a:lnTo>
                  <a:pt x="0" y="2138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1"/>
          <p:cNvSpPr txBox="1"/>
          <p:nvPr/>
        </p:nvSpPr>
        <p:spPr>
          <a:xfrm>
            <a:off x="1450665" y="1010661"/>
            <a:ext cx="6242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300" u="none" cap="none" strike="noStrike">
                <a:solidFill>
                  <a:srgbClr val="C50F13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4300">
              <a:solidFill>
                <a:srgbClr val="C50F13"/>
              </a:solidFill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1450667" y="1672450"/>
            <a:ext cx="5841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2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execution plan</a:t>
            </a:r>
            <a:endParaRPr sz="5000"/>
          </a:p>
        </p:txBody>
      </p:sp>
      <p:sp>
        <p:nvSpPr>
          <p:cNvPr id="253" name="Google Shape;253;p11"/>
          <p:cNvSpPr/>
          <p:nvPr/>
        </p:nvSpPr>
        <p:spPr>
          <a:xfrm>
            <a:off x="4329925" y="4496225"/>
            <a:ext cx="1188600" cy="73800"/>
          </a:xfrm>
          <a:prstGeom prst="roundRect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11"/>
          <p:cNvGrpSpPr/>
          <p:nvPr/>
        </p:nvGrpSpPr>
        <p:grpSpPr>
          <a:xfrm>
            <a:off x="1143071" y="3914300"/>
            <a:ext cx="3510004" cy="3795954"/>
            <a:chOff x="571536" y="1957150"/>
            <a:chExt cx="1755002" cy="1897977"/>
          </a:xfrm>
        </p:grpSpPr>
        <p:sp>
          <p:nvSpPr>
            <p:cNvPr id="255" name="Google Shape;255;p11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762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1230638" y="2030050"/>
              <a:ext cx="436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-US" sz="17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Q1 2026</a:t>
              </a:r>
              <a:endParaRPr b="1" sz="17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617438" y="2682938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82850" lIns="182850" spcFirstLastPara="1" rIns="182850" wrap="square" tIns="182850">
              <a:noAutofit/>
            </a:bodyPr>
            <a:lstStyle/>
            <a:p>
              <a:pPr indent="0" lvl="0" marL="0" rtl="0" algn="l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25">
                  <a:solidFill>
                    <a:srgbClr val="E53A2A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MVP Testing &amp; User Feedback</a:t>
              </a:r>
              <a:endParaRPr b="1" sz="2000">
                <a:solidFill>
                  <a:srgbClr val="E53A2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31787" lvl="0" marL="457200" rtl="0" algn="l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Clr>
                  <a:srgbClr val="E53A2A"/>
                </a:buClr>
                <a:buSzPts val="1625"/>
                <a:buFont typeface="Nunito Sans"/>
                <a:buChar char="●"/>
              </a:pPr>
              <a:r>
                <a:rPr lang="en-US" sz="1625">
                  <a:solidFill>
                    <a:srgbClr val="E53A2A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Validate core assumptions, refine matching algorithm, achieve product-market fit</a:t>
              </a:r>
              <a:endParaRPr>
                <a:solidFill>
                  <a:srgbClr val="E53A2A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t/>
              </a:r>
              <a:endParaRPr sz="1600">
                <a:solidFill>
                  <a:srgbClr val="C50F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>
            <a:off x="5398845" y="3914300"/>
            <a:ext cx="3418206" cy="3795954"/>
            <a:chOff x="2699423" y="1957150"/>
            <a:chExt cx="1709103" cy="1897977"/>
          </a:xfrm>
        </p:grpSpPr>
        <p:sp>
          <p:nvSpPr>
            <p:cNvPr id="260" name="Google Shape;260;p11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762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25">
                  <a:solidFill>
                    <a:srgbClr val="E53A2A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Monetization Activation</a:t>
              </a:r>
              <a:endParaRPr b="1" sz="2000">
                <a:solidFill>
                  <a:srgbClr val="E53A2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31787" lvl="0" marL="457200" rtl="0" algn="l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Clr>
                  <a:srgbClr val="E53A2A"/>
                </a:buClr>
                <a:buSzPts val="1625"/>
                <a:buFont typeface="Nunito Sans"/>
                <a:buChar char="●"/>
              </a:pPr>
              <a:r>
                <a:rPr lang="en-US" sz="1625">
                  <a:solidFill>
                    <a:srgbClr val="E53A2A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Launch premium features, optimize retention, prove unit economics</a:t>
              </a:r>
              <a:endParaRPr sz="1600">
                <a:solidFill>
                  <a:srgbClr val="E53A2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3335575" y="2054575"/>
              <a:ext cx="4368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-US" sz="16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Q2 2026</a:t>
              </a:r>
              <a:endParaRPr b="1" sz="16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4" name="Google Shape;264;p11"/>
          <p:cNvSpPr/>
          <p:nvPr/>
        </p:nvSpPr>
        <p:spPr>
          <a:xfrm>
            <a:off x="8674350" y="4496225"/>
            <a:ext cx="1188600" cy="73800"/>
          </a:xfrm>
          <a:prstGeom prst="roundRect">
            <a:avLst>
              <a:gd fmla="val 50000" name="adj"/>
            </a:avLst>
          </a:prstGeom>
          <a:solidFill>
            <a:srgbClr val="FDF1DD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2838300" y="4496225"/>
            <a:ext cx="1188600" cy="73800"/>
          </a:xfrm>
          <a:prstGeom prst="roundRect">
            <a:avLst>
              <a:gd fmla="val 50000" name="adj"/>
            </a:avLst>
          </a:prstGeom>
          <a:solidFill>
            <a:srgbClr val="FDF1DD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11"/>
          <p:cNvGrpSpPr/>
          <p:nvPr/>
        </p:nvGrpSpPr>
        <p:grpSpPr>
          <a:xfrm>
            <a:off x="13726771" y="3914300"/>
            <a:ext cx="3418204" cy="3795954"/>
            <a:chOff x="6863386" y="1957150"/>
            <a:chExt cx="1709102" cy="1897977"/>
          </a:xfrm>
        </p:grpSpPr>
        <p:sp>
          <p:nvSpPr>
            <p:cNvPr id="267" name="Google Shape;267;p11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76200">
              <a:solidFill>
                <a:srgbClr val="FDF1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25">
                  <a:solidFill>
                    <a:srgbClr val="FDF1DD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Regional Expansion</a:t>
              </a:r>
              <a:endParaRPr b="1" sz="2000">
                <a:solidFill>
                  <a:srgbClr val="FDF1D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31787" lvl="0" marL="457200" rtl="0" algn="l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Clr>
                  <a:srgbClr val="FDF1DD"/>
                </a:buClr>
                <a:buSzPts val="1625"/>
                <a:buFont typeface="Nunito Sans"/>
                <a:buChar char="●"/>
              </a:pPr>
              <a:r>
                <a:rPr lang="en-US" sz="1625">
                  <a:solidFill>
                    <a:srgbClr val="FDF1DD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Scale across Central Asia, enter MENA markets, build diaspora network</a:t>
              </a:r>
              <a:endParaRPr>
                <a:solidFill>
                  <a:srgbClr val="FDF1DD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t/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7499538" y="2054575"/>
              <a:ext cx="436800" cy="384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-US" sz="1600">
                  <a:solidFill>
                    <a:srgbClr val="FDF1DD"/>
                  </a:solidFill>
                  <a:latin typeface="Roboto"/>
                  <a:ea typeface="Roboto"/>
                  <a:cs typeface="Roboto"/>
                  <a:sym typeface="Roboto"/>
                </a:rPr>
                <a:t>Q4 2026</a:t>
              </a:r>
              <a:endParaRPr b="1" sz="1600">
                <a:solidFill>
                  <a:srgbClr val="FDF1D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1" name="Google Shape;271;p11"/>
          <p:cNvGrpSpPr/>
          <p:nvPr/>
        </p:nvGrpSpPr>
        <p:grpSpPr>
          <a:xfrm>
            <a:off x="9562803" y="3914300"/>
            <a:ext cx="3418211" cy="3795950"/>
            <a:chOff x="4781408" y="1957150"/>
            <a:chExt cx="1709106" cy="1897975"/>
          </a:xfrm>
        </p:grpSpPr>
        <p:sp>
          <p:nvSpPr>
            <p:cNvPr id="272" name="Google Shape;272;p11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76200">
              <a:solidFill>
                <a:srgbClr val="FDF1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25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Native Mobile App Launch</a:t>
              </a:r>
              <a:endParaRPr b="1" sz="2000">
                <a:solidFill>
                  <a:srgbClr val="FDF1D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31787" lvl="0" marL="457200" rtl="0" algn="l">
                <a:lnSpc>
                  <a:spcPct val="161538"/>
                </a:lnSpc>
                <a:spcBef>
                  <a:spcPts val="0"/>
                </a:spcBef>
                <a:spcAft>
                  <a:spcPts val="0"/>
                </a:spcAft>
                <a:buClr>
                  <a:srgbClr val="FDF1DD"/>
                </a:buClr>
                <a:buSzPts val="1625"/>
                <a:buFont typeface="Nunito Sans"/>
                <a:buChar char="●"/>
              </a:pPr>
              <a:r>
                <a:rPr lang="en-US" sz="1625">
                  <a:solidFill>
                    <a:srgbClr val="FDF1DD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iOS &amp; Android apps with enhanced features and improved UX</a:t>
              </a:r>
              <a:endParaRPr sz="1600">
                <a:solidFill>
                  <a:srgbClr val="FDF1D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5417556" y="2054575"/>
              <a:ext cx="436800" cy="3846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-US" sz="1600">
                  <a:solidFill>
                    <a:srgbClr val="FDF1DD"/>
                  </a:solidFill>
                  <a:latin typeface="Roboto"/>
                  <a:ea typeface="Roboto"/>
                  <a:cs typeface="Roboto"/>
                  <a:sym typeface="Roboto"/>
                </a:rPr>
                <a:t>Q3 2026</a:t>
              </a:r>
              <a:endParaRPr b="1" sz="1600">
                <a:solidFill>
                  <a:srgbClr val="FDF1D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