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Archivo" panose="020B0604020202020204" charset="0"/>
      <p:regular r:id="rId13"/>
      <p:bold r:id="rId14"/>
      <p:italic r:id="rId15"/>
      <p:boldItalic r:id="rId16"/>
    </p:embeddedFont>
    <p:embeddedFont>
      <p:font typeface="Archivo Black" panose="020B0604020202020204" charset="0"/>
      <p:regular r:id="rId17"/>
    </p:embeddedFont>
    <p:embeddedFont>
      <p:font typeface="Archivo ExtraBold" panose="020B0604020202020204" charset="0"/>
      <p:bold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Inter" panose="020B0604020202020204" charset="0"/>
      <p:regular r:id="rId24"/>
      <p:bold r:id="rId25"/>
      <p:italic r:id="rId26"/>
      <p:boldItalic r:id="rId27"/>
    </p:embeddedFont>
    <p:embeddedFont>
      <p:font typeface="Inter Black" panose="020B0604020202020204" charset="0"/>
      <p:bold r:id="rId28"/>
      <p:boldItalic r:id="rId29"/>
    </p:embeddedFont>
    <p:embeddedFont>
      <p:font typeface="Inter SemiBold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14168B-9755-4356-A0BC-3E3A105D21CB}">
  <a:tblStyle styleId="{2014168B-9755-4356-A0BC-3E3A105D21C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21" Type="http://schemas.openxmlformats.org/officeDocument/2006/relationships/font" Target="fonts/font9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drive.google.com/file/d/1Cvka89zx760j1e2gPbc80zurGeeOAnD0/view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.png"/><Relationship Id="rId10" Type="http://schemas.openxmlformats.org/officeDocument/2006/relationships/image" Target="../media/image18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1202977"/>
            <a:ext cx="1809750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2800" y="1047750"/>
            <a:ext cx="42672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10296525" y="6334125"/>
            <a:ext cx="151447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66666"/>
                </a:solidFill>
                <a:latin typeface="Archivo"/>
                <a:ea typeface="Archivo"/>
                <a:cs typeface="Archivo"/>
                <a:sym typeface="Archivo"/>
              </a:rPr>
              <a:t>SYS.VER_2.0 // DEPLOY</a:t>
            </a:r>
            <a:endParaRPr/>
          </a:p>
        </p:txBody>
      </p:sp>
      <p:sp>
        <p:nvSpPr>
          <p:cNvPr id="88" name="Google Shape;88;p13"/>
          <p:cNvSpPr txBox="1"/>
          <p:nvPr/>
        </p:nvSpPr>
        <p:spPr>
          <a:xfrm>
            <a:off x="762000" y="1784002"/>
            <a:ext cx="6400800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CONVERZA</a:t>
            </a:r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762000" y="3060352"/>
            <a:ext cx="1524000" cy="76200"/>
          </a:xfrm>
          <a:prstGeom prst="rect">
            <a:avLst/>
          </a:prstGeom>
          <a:solidFill>
            <a:srgbClr val="FFEA00"/>
          </a:solidFill>
          <a:ln w="9525" cap="flat" cmpd="sng">
            <a:solidFill>
              <a:srgbClr val="1A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762000" y="3441352"/>
            <a:ext cx="6096000" cy="128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A1A1A"/>
                </a:solidFill>
                <a:latin typeface="Archivo"/>
                <a:ea typeface="Archivo"/>
                <a:cs typeface="Archivo"/>
                <a:sym typeface="Archivo"/>
              </a:rPr>
              <a:t>MANUFACTURING 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0" u="none" strike="noStrike" cap="none">
                <a:solidFill>
                  <a:srgbClr val="1A1A1A"/>
                </a:solidFill>
                <a:latin typeface="Archivo"/>
                <a:ea typeface="Archivo"/>
                <a:cs typeface="Archivo"/>
                <a:sym typeface="Archivo"/>
              </a:rPr>
              <a:t> PERFORMANCE 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0" u="none" strike="noStrike" cap="none">
                <a:solidFill>
                  <a:srgbClr val="1A1A1A"/>
                </a:solidFill>
                <a:latin typeface="Archivo"/>
                <a:ea typeface="Archivo"/>
                <a:cs typeface="Archivo"/>
                <a:sym typeface="Archivo"/>
              </a:rPr>
              <a:t> AT SCALE.</a:t>
            </a:r>
            <a:endParaRPr/>
          </a:p>
        </p:txBody>
      </p:sp>
      <p:pic>
        <p:nvPicPr>
          <p:cNvPr id="91" name="Google Shape;91;p13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81850" y="1066800"/>
            <a:ext cx="4229100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4990951"/>
            <a:ext cx="6096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2"/>
          <p:cNvSpPr txBox="1"/>
          <p:nvPr/>
        </p:nvSpPr>
        <p:spPr>
          <a:xfrm>
            <a:off x="10267950" y="6334125"/>
            <a:ext cx="1543050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66666"/>
                </a:solidFill>
                <a:latin typeface="Archivo"/>
                <a:ea typeface="Archivo"/>
                <a:cs typeface="Archivo"/>
                <a:sym typeface="Archivo"/>
              </a:rPr>
              <a:t>MODULE_09 // FUNDING</a:t>
            </a:r>
            <a:endParaRPr/>
          </a:p>
        </p:txBody>
      </p:sp>
      <p:sp>
        <p:nvSpPr>
          <p:cNvPr id="306" name="Google Shape;306;p22"/>
          <p:cNvSpPr txBox="1"/>
          <p:nvPr/>
        </p:nvSpPr>
        <p:spPr>
          <a:xfrm>
            <a:off x="762000" y="762000"/>
            <a:ext cx="6400800" cy="586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RAISING</a:t>
            </a:r>
            <a:endParaRPr/>
          </a:p>
        </p:txBody>
      </p:sp>
      <p:sp>
        <p:nvSpPr>
          <p:cNvPr id="307" name="Google Shape;307;p22"/>
          <p:cNvSpPr txBox="1"/>
          <p:nvPr/>
        </p:nvSpPr>
        <p:spPr>
          <a:xfrm>
            <a:off x="762000" y="1501080"/>
            <a:ext cx="6400800" cy="25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A1A1A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PRE-SEED ROUND</a:t>
            </a:r>
            <a:endParaRPr/>
          </a:p>
        </p:txBody>
      </p:sp>
      <p:sp>
        <p:nvSpPr>
          <p:cNvPr id="308" name="Google Shape;308;p22"/>
          <p:cNvSpPr txBox="1"/>
          <p:nvPr/>
        </p:nvSpPr>
        <p:spPr>
          <a:xfrm>
            <a:off x="762000" y="2209651"/>
            <a:ext cx="609600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To reach Series A metrics within 12 months.</a:t>
            </a:r>
            <a:endParaRPr/>
          </a:p>
        </p:txBody>
      </p:sp>
      <p:pic>
        <p:nvPicPr>
          <p:cNvPr id="309" name="Google Shape;309;p2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6579" y="695325"/>
            <a:ext cx="1671596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2"/>
          <p:cNvSpPr txBox="1"/>
          <p:nvPr/>
        </p:nvSpPr>
        <p:spPr>
          <a:xfrm>
            <a:off x="1009650" y="5295751"/>
            <a:ext cx="560070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GOAL: Reach $50k MRR and process 1 Million Videos by Q2 2027.</a:t>
            </a:r>
            <a:endParaRPr/>
          </a:p>
        </p:txBody>
      </p:sp>
      <p:sp>
        <p:nvSpPr>
          <p:cNvPr id="311" name="Google Shape;311;p22"/>
          <p:cNvSpPr txBox="1"/>
          <p:nvPr/>
        </p:nvSpPr>
        <p:spPr>
          <a:xfrm>
            <a:off x="1104900" y="2800201"/>
            <a:ext cx="5753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50% R&amp;D:</a:t>
            </a: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Hiring 2 Senior ML Engineers to build our proprietary "Motion Model" (reducing API dependency).</a:t>
            </a:r>
            <a:endParaRPr/>
          </a:p>
        </p:txBody>
      </p:sp>
      <p:sp>
        <p:nvSpPr>
          <p:cNvPr id="312" name="Google Shape;312;p22"/>
          <p:cNvSpPr txBox="1"/>
          <p:nvPr/>
        </p:nvSpPr>
        <p:spPr>
          <a:xfrm>
            <a:off x="1133475" y="3524101"/>
            <a:ext cx="5724525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40% GROWTH:</a:t>
            </a: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Launching the self-serve platform and aggressive PLG marketing.</a:t>
            </a:r>
            <a:endParaRPr/>
          </a:p>
        </p:txBody>
      </p:sp>
      <p:sp>
        <p:nvSpPr>
          <p:cNvPr id="313" name="Google Shape;313;p22"/>
          <p:cNvSpPr txBox="1"/>
          <p:nvPr/>
        </p:nvSpPr>
        <p:spPr>
          <a:xfrm>
            <a:off x="1104900" y="4248001"/>
            <a:ext cx="305752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10% OPS:</a:t>
            </a: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Server costs and legal.</a:t>
            </a:r>
            <a:endParaRPr/>
          </a:p>
        </p:txBody>
      </p:sp>
      <p:pic>
        <p:nvPicPr>
          <p:cNvPr id="314" name="Google Shape;314;p22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" y="2833538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2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2000" y="3557438"/>
            <a:ext cx="2190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2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2000" y="4281338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2" title="Screenshot 2026-03-04 122945.png"/>
          <p:cNvPicPr preferRelativeResize="0"/>
          <p:nvPr/>
        </p:nvPicPr>
        <p:blipFill rotWithShape="1">
          <a:blip r:embed="rId9">
            <a:alphaModFix/>
          </a:blip>
          <a:srcRect l="6525" t="3946" r="4823" b="2996"/>
          <a:stretch/>
        </p:blipFill>
        <p:spPr>
          <a:xfrm>
            <a:off x="7628024" y="555275"/>
            <a:ext cx="3799050" cy="561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5050" y="3606105"/>
            <a:ext cx="1181100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0" y="3225105"/>
            <a:ext cx="3352800" cy="3375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9600" y="3225105"/>
            <a:ext cx="3352800" cy="3375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77200" y="3225105"/>
            <a:ext cx="3352800" cy="337557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0239375" y="6334125"/>
            <a:ext cx="15716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66666"/>
                </a:solidFill>
                <a:latin typeface="Archivo"/>
                <a:ea typeface="Archivo"/>
                <a:cs typeface="Archivo"/>
                <a:sym typeface="Archivo"/>
              </a:rPr>
              <a:t>MODULE_01 // PROBLEM</a:t>
            </a:r>
            <a:endParaRPr/>
          </a:p>
        </p:txBody>
      </p:sp>
      <p:pic>
        <p:nvPicPr>
          <p:cNvPr id="102" name="Google Shape;102;p14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2000" y="1443930"/>
            <a:ext cx="3403103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5850" y="359464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 txBox="1"/>
          <p:nvPr/>
        </p:nvSpPr>
        <p:spPr>
          <a:xfrm>
            <a:off x="1085850" y="4432845"/>
            <a:ext cx="2840355" cy="50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A1A1A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72-HOUR DEATH CYCLE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1085850" y="5087987"/>
            <a:ext cx="2705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On TikTok and Meta, the average lifespan of a winning video creative is now less than </a:t>
            </a:r>
            <a:r>
              <a:rPr lang="en-US" sz="1500" b="1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72 hours</a:t>
            </a: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/>
          </a:p>
        </p:txBody>
      </p:sp>
      <p:pic>
        <p:nvPicPr>
          <p:cNvPr id="106" name="Google Shape;106;p14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43450" y="357753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4743450" y="4415730"/>
            <a:ext cx="2840355" cy="25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A1A1A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BURNING CASH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4743450" y="4819501"/>
            <a:ext cx="2705100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A fashion brand spends </a:t>
            </a:r>
            <a:r>
              <a:rPr lang="en-US" sz="1500" b="1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$2,000</a:t>
            </a: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and 5 days producing one shoot, only for the algorithm to kill it by Thursday.</a:t>
            </a:r>
            <a:endParaRPr/>
          </a:p>
        </p:txBody>
      </p:sp>
      <p:sp>
        <p:nvSpPr>
          <p:cNvPr id="109" name="Google Shape;109;p14"/>
          <p:cNvSpPr txBox="1"/>
          <p:nvPr/>
        </p:nvSpPr>
        <p:spPr>
          <a:xfrm>
            <a:off x="8401050" y="4444305"/>
            <a:ext cx="2840355" cy="25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A1A1A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LOST ROAS</a:t>
            </a:r>
            <a:endParaRPr/>
          </a:p>
        </p:txBody>
      </p:sp>
      <p:sp>
        <p:nvSpPr>
          <p:cNvPr id="110" name="Google Shape;110;p14"/>
          <p:cNvSpPr txBox="1"/>
          <p:nvPr/>
        </p:nvSpPr>
        <p:spPr>
          <a:xfrm>
            <a:off x="8401050" y="4848076"/>
            <a:ext cx="2705100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Billions in lost ROAS. Brands cannot physically produce enough video volume to satisfy the algorithm's hunger.</a:t>
            </a:r>
            <a:endParaRPr/>
          </a:p>
        </p:txBody>
      </p:sp>
      <p:pic>
        <p:nvPicPr>
          <p:cNvPr id="111" name="Google Shape;111;p14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38250" y="3747045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76800" y="3729930"/>
            <a:ext cx="3429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12">
            <a:alphaModFix/>
          </a:blip>
          <a:srcRect t="768" b="768"/>
          <a:stretch/>
        </p:blipFill>
        <p:spPr>
          <a:xfrm>
            <a:off x="8401050" y="360610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 descr="imag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534400" y="3758505"/>
            <a:ext cx="3429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4"/>
          <p:cNvSpPr txBox="1"/>
          <p:nvPr/>
        </p:nvSpPr>
        <p:spPr>
          <a:xfrm>
            <a:off x="762000" y="762000"/>
            <a:ext cx="11201400" cy="2005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THE "AD FATIGUE" 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 txBox="1"/>
          <p:nvPr/>
        </p:nvSpPr>
        <p:spPr>
          <a:xfrm>
            <a:off x="10191750" y="6334125"/>
            <a:ext cx="1619250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66666"/>
                </a:solidFill>
                <a:latin typeface="Archivo"/>
                <a:ea typeface="Archivo"/>
                <a:cs typeface="Archivo"/>
                <a:sym typeface="Archivo"/>
              </a:rPr>
              <a:t>MODULE_02 // SOLUTION</a:t>
            </a:r>
            <a:endParaRPr/>
          </a:p>
        </p:txBody>
      </p:sp>
      <p:sp>
        <p:nvSpPr>
          <p:cNvPr id="122" name="Google Shape;122;p15"/>
          <p:cNvSpPr txBox="1"/>
          <p:nvPr/>
        </p:nvSpPr>
        <p:spPr>
          <a:xfrm>
            <a:off x="762000" y="872375"/>
            <a:ext cx="6218700" cy="13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TURN 1 PHOTO INTO</a:t>
            </a:r>
            <a:br>
              <a:rPr lang="en-US" sz="42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</a:br>
            <a:r>
              <a:rPr lang="en-US" sz="42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          INSTANTLY</a:t>
            </a:r>
            <a:endParaRPr/>
          </a:p>
        </p:txBody>
      </p:sp>
      <p:sp>
        <p:nvSpPr>
          <p:cNvPr id="123" name="Google Shape;123;p15"/>
          <p:cNvSpPr txBox="1"/>
          <p:nvPr/>
        </p:nvSpPr>
        <p:spPr>
          <a:xfrm>
            <a:off x="762000" y="2644080"/>
            <a:ext cx="6096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Google Shape;124;p15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" y="1733550"/>
            <a:ext cx="1619250" cy="33455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/>
          <p:nvPr/>
        </p:nvSpPr>
        <p:spPr>
          <a:xfrm>
            <a:off x="7674325" y="1757950"/>
            <a:ext cx="1962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[ GIF / VIDEO DEMO ]</a:t>
            </a:r>
            <a:endParaRPr/>
          </a:p>
        </p:txBody>
      </p:sp>
      <p:sp>
        <p:nvSpPr>
          <p:cNvPr id="126" name="Google Shape;126;p15"/>
          <p:cNvSpPr txBox="1"/>
          <p:nvPr/>
        </p:nvSpPr>
        <p:spPr>
          <a:xfrm>
            <a:off x="933450" y="2573730"/>
            <a:ext cx="3514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0 EDITORS:</a:t>
            </a: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No human labor required.</a:t>
            </a:r>
            <a:endParaRPr/>
          </a:p>
        </p:txBody>
      </p:sp>
      <p:sp>
        <p:nvSpPr>
          <p:cNvPr id="127" name="Google Shape;127;p15"/>
          <p:cNvSpPr txBox="1"/>
          <p:nvPr/>
        </p:nvSpPr>
        <p:spPr>
          <a:xfrm>
            <a:off x="985275" y="3044355"/>
            <a:ext cx="57723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BRAND SAFE:</a:t>
            </a: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We don't generate fake products;</a:t>
            </a:r>
            <a:b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we animate actual inventory.</a:t>
            </a:r>
            <a:endParaRPr/>
          </a:p>
        </p:txBody>
      </p:sp>
      <p:sp>
        <p:nvSpPr>
          <p:cNvPr id="128" name="Google Shape;128;p15"/>
          <p:cNvSpPr txBox="1"/>
          <p:nvPr/>
        </p:nvSpPr>
        <p:spPr>
          <a:xfrm>
            <a:off x="985350" y="3992300"/>
            <a:ext cx="42069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INFINITE SCALE:</a:t>
            </a: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Generate 100 variations </a:t>
            </a:r>
            <a:b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before a competitor books a cameraman.</a:t>
            </a:r>
            <a:endParaRPr/>
          </a:p>
        </p:txBody>
      </p:sp>
      <p:pic>
        <p:nvPicPr>
          <p:cNvPr id="129" name="Google Shape;129;p15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3800" y="2589205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3800" y="3148542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5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3800" y="4035392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 title="Flow_delpmaspu_.mp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64725" y="1238763"/>
            <a:ext cx="2761488" cy="482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 title="8DE13A59-1673-47BE-A2BB-ED0CD33EBD90_3024x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49275" y="2724325"/>
            <a:ext cx="2031401" cy="203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low_delpmaspu_">
            <a:hlinkClick r:id="" action="ppaction://media"/>
            <a:extLst>
              <a:ext uri="{FF2B5EF4-FFF2-40B4-BE49-F238E27FC236}">
                <a16:creationId xmlns:a16="http://schemas.microsoft.com/office/drawing/2014/main" id="{D1EE7F28-2240-4611-B5EE-2A2FA0D50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49594" y="942345"/>
            <a:ext cx="2882503" cy="5124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2377380"/>
            <a:ext cx="3352800" cy="256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9600" y="2377380"/>
            <a:ext cx="3352800" cy="256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7200" y="2377380"/>
            <a:ext cx="3352800" cy="256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6"/>
          <p:cNvSpPr txBox="1"/>
          <p:nvPr/>
        </p:nvSpPr>
        <p:spPr>
          <a:xfrm>
            <a:off x="10182225" y="6334125"/>
            <a:ext cx="162877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66666"/>
                </a:solidFill>
                <a:latin typeface="Archivo"/>
                <a:ea typeface="Archivo"/>
                <a:cs typeface="Archivo"/>
                <a:sym typeface="Archivo"/>
              </a:rPr>
              <a:t>MODULE_03 // TRACTION</a:t>
            </a:r>
            <a:endParaRPr/>
          </a:p>
        </p:txBody>
      </p:sp>
      <p:pic>
        <p:nvPicPr>
          <p:cNvPr id="143" name="Google Shape;143;p1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55616" y="1000125"/>
            <a:ext cx="1541264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 txBox="1"/>
          <p:nvPr/>
        </p:nvSpPr>
        <p:spPr>
          <a:xfrm>
            <a:off x="1085850" y="2758380"/>
            <a:ext cx="2840355" cy="586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1A1A1A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30</a:t>
            </a:r>
            <a:endParaRPr/>
          </a:p>
        </p:txBody>
      </p:sp>
      <p:sp>
        <p:nvSpPr>
          <p:cNvPr id="145" name="Google Shape;145;p16"/>
          <p:cNvSpPr txBox="1"/>
          <p:nvPr/>
        </p:nvSpPr>
        <p:spPr>
          <a:xfrm>
            <a:off x="1085850" y="3421260"/>
            <a:ext cx="2840355" cy="18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555555"/>
                </a:solidFill>
                <a:latin typeface="Archivo"/>
                <a:ea typeface="Archivo"/>
                <a:cs typeface="Archivo"/>
                <a:sym typeface="Archivo"/>
              </a:rPr>
              <a:t>BETA LEVEL</a:t>
            </a:r>
            <a:endParaRPr/>
          </a:p>
        </p:txBody>
      </p:sp>
      <p:sp>
        <p:nvSpPr>
          <p:cNvPr id="146" name="Google Shape;146;p16"/>
          <p:cNvSpPr txBox="1"/>
          <p:nvPr/>
        </p:nvSpPr>
        <p:spPr>
          <a:xfrm>
            <a:off x="1085850" y="3762226"/>
            <a:ext cx="27051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E-commerce brands currently active in our closed beta testing phase.</a:t>
            </a:r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4743450" y="2758380"/>
            <a:ext cx="2840355" cy="586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1A1A1A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10</a:t>
            </a:r>
            <a:endParaRPr/>
          </a:p>
        </p:txBody>
      </p:sp>
      <p:sp>
        <p:nvSpPr>
          <p:cNvPr id="148" name="Google Shape;148;p16"/>
          <p:cNvSpPr txBox="1"/>
          <p:nvPr/>
        </p:nvSpPr>
        <p:spPr>
          <a:xfrm>
            <a:off x="4743450" y="3421260"/>
            <a:ext cx="2840355" cy="18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555555"/>
                </a:solidFill>
                <a:latin typeface="Archivo"/>
                <a:ea typeface="Archivo"/>
                <a:cs typeface="Archivo"/>
                <a:sym typeface="Archivo"/>
              </a:rPr>
              <a:t>ONGOING AGREEMENTS</a:t>
            </a: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4743450" y="3762226"/>
            <a:ext cx="27051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Pilot agreements secured with top-tier agencies and enterprise brands.</a:t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8401050" y="2758380"/>
            <a:ext cx="2840355" cy="586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1A1A1A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40K+</a:t>
            </a: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8401050" y="3421260"/>
            <a:ext cx="2840355" cy="18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555555"/>
                </a:solidFill>
                <a:latin typeface="Archivo"/>
                <a:ea typeface="Archivo"/>
                <a:cs typeface="Archivo"/>
                <a:sym typeface="Archivo"/>
              </a:rPr>
              <a:t>MARKETERS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8401050" y="3762226"/>
            <a:ext cx="27051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Strategic partnership negotiation granting direct access for distribution.</a:t>
            </a:r>
            <a:endParaRPr/>
          </a:p>
        </p:txBody>
      </p:sp>
      <p:sp>
        <p:nvSpPr>
          <p:cNvPr id="153" name="Google Shape;153;p16"/>
          <p:cNvSpPr txBox="1"/>
          <p:nvPr/>
        </p:nvSpPr>
        <p:spPr>
          <a:xfrm>
            <a:off x="762000" y="762000"/>
            <a:ext cx="5139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VALIDATED BY</a:t>
            </a:r>
            <a:endParaRPr/>
          </a:p>
        </p:txBody>
      </p:sp>
      <p:sp>
        <p:nvSpPr>
          <p:cNvPr id="154" name="Google Shape;154;p16"/>
          <p:cNvSpPr txBox="1"/>
          <p:nvPr/>
        </p:nvSpPr>
        <p:spPr>
          <a:xfrm>
            <a:off x="762000" y="1577280"/>
            <a:ext cx="10668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A1A1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Pre-launch, but already oversubscribed.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6012" y="4015680"/>
            <a:ext cx="193357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15287" y="4044255"/>
            <a:ext cx="164782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" y="3510855"/>
            <a:ext cx="5181600" cy="27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48400" y="3510855"/>
            <a:ext cx="5181600" cy="279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7"/>
          <p:cNvSpPr txBox="1"/>
          <p:nvPr/>
        </p:nvSpPr>
        <p:spPr>
          <a:xfrm>
            <a:off x="10267950" y="6334125"/>
            <a:ext cx="1543050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66666"/>
                </a:solidFill>
                <a:latin typeface="Archivo"/>
                <a:ea typeface="Archivo"/>
                <a:cs typeface="Archivo"/>
                <a:sym typeface="Archivo"/>
              </a:rPr>
              <a:t>MODULE_04 // METRICS</a:t>
            </a:r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495300" y="762000"/>
            <a:ext cx="11201400" cy="229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THE EFFICIENCY 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id="166" name="Google Shape;166;p17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3477" y="1428726"/>
            <a:ext cx="2305050" cy="138314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 txBox="1"/>
          <p:nvPr/>
        </p:nvSpPr>
        <p:spPr>
          <a:xfrm>
            <a:off x="2034637" y="3692568"/>
            <a:ext cx="2829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555555"/>
                </a:solidFill>
                <a:latin typeface="Archivo Black"/>
                <a:ea typeface="Archivo Black"/>
                <a:cs typeface="Archivo Black"/>
                <a:sym typeface="Archivo Black"/>
              </a:rPr>
              <a:t>3 DAYS</a:t>
            </a:r>
            <a:endParaRPr/>
          </a:p>
        </p:txBody>
      </p:sp>
      <p:sp>
        <p:nvSpPr>
          <p:cNvPr id="168" name="Google Shape;168;p17"/>
          <p:cNvSpPr txBox="1"/>
          <p:nvPr/>
        </p:nvSpPr>
        <p:spPr>
          <a:xfrm>
            <a:off x="2295525" y="5511105"/>
            <a:ext cx="211455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@ $150 Cost Per Video</a:t>
            </a:r>
            <a:endParaRPr/>
          </a:p>
        </p:txBody>
      </p:sp>
      <p:sp>
        <p:nvSpPr>
          <p:cNvPr id="169" name="Google Shape;169;p17"/>
          <p:cNvSpPr txBox="1"/>
          <p:nvPr/>
        </p:nvSpPr>
        <p:spPr>
          <a:xfrm>
            <a:off x="7686588" y="3692568"/>
            <a:ext cx="23052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2 MIN</a:t>
            </a:r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7886700" y="5473780"/>
            <a:ext cx="1905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@ $5 Cost Per Video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8"/>
          <p:cNvSpPr txBox="1"/>
          <p:nvPr/>
        </p:nvSpPr>
        <p:spPr>
          <a:xfrm>
            <a:off x="9944100" y="6334125"/>
            <a:ext cx="1866900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66666"/>
                </a:solidFill>
                <a:latin typeface="Archivo"/>
                <a:ea typeface="Archivo"/>
                <a:cs typeface="Archivo"/>
                <a:sym typeface="Archivo"/>
              </a:rPr>
              <a:t>MODULE_05 // COMPETITION</a:t>
            </a:r>
            <a:endParaRPr/>
          </a:p>
        </p:txBody>
      </p:sp>
      <p:pic>
        <p:nvPicPr>
          <p:cNvPr id="177" name="Google Shape;177;p1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9391" y="984925"/>
            <a:ext cx="1540073" cy="323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8" name="Google Shape;178;p18"/>
          <p:cNvGraphicFramePr/>
          <p:nvPr/>
        </p:nvGraphicFramePr>
        <p:xfrm>
          <a:off x="762000" y="180588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{2014168B-9755-4356-A0BC-3E3A105D21CB}</a:tableStyleId>
              </a:tblPr>
              <a:tblGrid>
                <a:gridCol w="338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8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>
                          <a:solidFill>
                            <a:srgbClr val="FFFFFF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Feature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1A1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>
                          <a:solidFill>
                            <a:srgbClr val="FFFFFF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Human Agency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1A1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>
                          <a:solidFill>
                            <a:srgbClr val="FFFFFF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GenAI (Sora/Kling)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1A1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>
                          <a:solidFill>
                            <a:srgbClr val="1A1A1A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Converza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1A1A1A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Brand Safe (100% Accuracy)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Yes</a:t>
                      </a:r>
                      <a:endParaRPr/>
                    </a:p>
                  </a:txBody>
                  <a:tcPr marL="28575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No (Hallucinates)</a:t>
                      </a:r>
                      <a:endParaRPr/>
                    </a:p>
                  </a:txBody>
                  <a:tcPr marL="257175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Yes</a:t>
                      </a:r>
                      <a:endParaRPr/>
                    </a:p>
                  </a:txBody>
                  <a:tcPr marL="28575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1A1A1A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Speed to Market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3 Weeks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Minutes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Minutes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1A1A1A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Avg. Monthly Cost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$3,000+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$20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$149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>
                          <a:solidFill>
                            <a:srgbClr val="1A1A1A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Production Scalability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Low (Human Bottleneck)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cap="none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High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1A1A1A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Infinite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9" name="Google Shape;179;p18"/>
          <p:cNvSpPr txBox="1"/>
          <p:nvPr/>
        </p:nvSpPr>
        <p:spPr>
          <a:xfrm>
            <a:off x="762000" y="5415855"/>
            <a:ext cx="10668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1A1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use </a:t>
            </a:r>
            <a:r>
              <a:rPr lang="en-US" sz="1500">
                <a:solidFill>
                  <a:srgbClr val="1A1A1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                                      </a:t>
            </a:r>
            <a:r>
              <a:rPr lang="en-US" sz="1500" b="0" i="0" u="none" strike="noStrike" cap="none">
                <a:solidFill>
                  <a:srgbClr val="1A1A1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We lock product pixels and only animate the environment.</a:t>
            </a:r>
            <a:endParaRPr/>
          </a:p>
        </p:txBody>
      </p:sp>
      <p:sp>
        <p:nvSpPr>
          <p:cNvPr id="180" name="Google Shape;180;p18"/>
          <p:cNvSpPr/>
          <p:nvPr/>
        </p:nvSpPr>
        <p:spPr>
          <a:xfrm>
            <a:off x="771525" y="2458342"/>
            <a:ext cx="3387774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8"/>
          <p:cNvSpPr/>
          <p:nvPr/>
        </p:nvSpPr>
        <p:spPr>
          <a:xfrm>
            <a:off x="4149774" y="1815405"/>
            <a:ext cx="9525" cy="6524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8"/>
          <p:cNvSpPr/>
          <p:nvPr/>
        </p:nvSpPr>
        <p:spPr>
          <a:xfrm>
            <a:off x="4159299" y="2458342"/>
            <a:ext cx="3011239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8"/>
          <p:cNvSpPr/>
          <p:nvPr/>
        </p:nvSpPr>
        <p:spPr>
          <a:xfrm>
            <a:off x="7161014" y="1815405"/>
            <a:ext cx="9525" cy="6524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8"/>
          <p:cNvSpPr/>
          <p:nvPr/>
        </p:nvSpPr>
        <p:spPr>
          <a:xfrm>
            <a:off x="7170539" y="2458342"/>
            <a:ext cx="2618482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8"/>
          <p:cNvSpPr/>
          <p:nvPr/>
        </p:nvSpPr>
        <p:spPr>
          <a:xfrm>
            <a:off x="9779496" y="1815405"/>
            <a:ext cx="9525" cy="6524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8"/>
          <p:cNvSpPr/>
          <p:nvPr/>
        </p:nvSpPr>
        <p:spPr>
          <a:xfrm>
            <a:off x="9789021" y="2458342"/>
            <a:ext cx="1631453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0275" y="5380155"/>
            <a:ext cx="192405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/>
          <p:nvPr/>
        </p:nvSpPr>
        <p:spPr>
          <a:xfrm>
            <a:off x="771525" y="3134617"/>
            <a:ext cx="3387774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8"/>
          <p:cNvSpPr/>
          <p:nvPr/>
        </p:nvSpPr>
        <p:spPr>
          <a:xfrm>
            <a:off x="4149774" y="2467867"/>
            <a:ext cx="9525" cy="6762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8"/>
          <p:cNvSpPr/>
          <p:nvPr/>
        </p:nvSpPr>
        <p:spPr>
          <a:xfrm>
            <a:off x="4159299" y="3134617"/>
            <a:ext cx="3011239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8"/>
          <p:cNvSpPr/>
          <p:nvPr/>
        </p:nvSpPr>
        <p:spPr>
          <a:xfrm>
            <a:off x="7161014" y="2467867"/>
            <a:ext cx="9525" cy="6762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8"/>
          <p:cNvSpPr/>
          <p:nvPr/>
        </p:nvSpPr>
        <p:spPr>
          <a:xfrm>
            <a:off x="7170539" y="3134617"/>
            <a:ext cx="2618482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8"/>
          <p:cNvSpPr/>
          <p:nvPr/>
        </p:nvSpPr>
        <p:spPr>
          <a:xfrm>
            <a:off x="9779496" y="2467867"/>
            <a:ext cx="9525" cy="6762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8"/>
          <p:cNvSpPr/>
          <p:nvPr/>
        </p:nvSpPr>
        <p:spPr>
          <a:xfrm>
            <a:off x="9789021" y="3134617"/>
            <a:ext cx="1631453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8"/>
          <p:cNvSpPr/>
          <p:nvPr/>
        </p:nvSpPr>
        <p:spPr>
          <a:xfrm>
            <a:off x="771525" y="3810892"/>
            <a:ext cx="3387774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8"/>
          <p:cNvSpPr/>
          <p:nvPr/>
        </p:nvSpPr>
        <p:spPr>
          <a:xfrm>
            <a:off x="4149774" y="3144142"/>
            <a:ext cx="9525" cy="6762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8"/>
          <p:cNvSpPr/>
          <p:nvPr/>
        </p:nvSpPr>
        <p:spPr>
          <a:xfrm>
            <a:off x="4159299" y="3810892"/>
            <a:ext cx="3011239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8"/>
          <p:cNvSpPr/>
          <p:nvPr/>
        </p:nvSpPr>
        <p:spPr>
          <a:xfrm>
            <a:off x="7161014" y="3144142"/>
            <a:ext cx="9525" cy="6762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8"/>
          <p:cNvSpPr/>
          <p:nvPr/>
        </p:nvSpPr>
        <p:spPr>
          <a:xfrm>
            <a:off x="7170539" y="3810892"/>
            <a:ext cx="2618482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8"/>
          <p:cNvSpPr/>
          <p:nvPr/>
        </p:nvSpPr>
        <p:spPr>
          <a:xfrm>
            <a:off x="9779496" y="3144142"/>
            <a:ext cx="9525" cy="6762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8"/>
          <p:cNvSpPr/>
          <p:nvPr/>
        </p:nvSpPr>
        <p:spPr>
          <a:xfrm>
            <a:off x="9789021" y="3810892"/>
            <a:ext cx="1631453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8"/>
          <p:cNvSpPr/>
          <p:nvPr/>
        </p:nvSpPr>
        <p:spPr>
          <a:xfrm>
            <a:off x="771525" y="4487167"/>
            <a:ext cx="3387774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8"/>
          <p:cNvSpPr/>
          <p:nvPr/>
        </p:nvSpPr>
        <p:spPr>
          <a:xfrm>
            <a:off x="4149774" y="3820417"/>
            <a:ext cx="9525" cy="6762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8"/>
          <p:cNvSpPr/>
          <p:nvPr/>
        </p:nvSpPr>
        <p:spPr>
          <a:xfrm>
            <a:off x="4159299" y="4487167"/>
            <a:ext cx="3011239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8"/>
          <p:cNvSpPr/>
          <p:nvPr/>
        </p:nvSpPr>
        <p:spPr>
          <a:xfrm>
            <a:off x="7161014" y="3820417"/>
            <a:ext cx="9525" cy="6762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8"/>
          <p:cNvSpPr/>
          <p:nvPr/>
        </p:nvSpPr>
        <p:spPr>
          <a:xfrm>
            <a:off x="7170539" y="4487167"/>
            <a:ext cx="2618482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8"/>
          <p:cNvSpPr/>
          <p:nvPr/>
        </p:nvSpPr>
        <p:spPr>
          <a:xfrm>
            <a:off x="9779496" y="3820417"/>
            <a:ext cx="9525" cy="6762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8"/>
          <p:cNvSpPr/>
          <p:nvPr/>
        </p:nvSpPr>
        <p:spPr>
          <a:xfrm>
            <a:off x="9789021" y="4487167"/>
            <a:ext cx="1631453" cy="9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8"/>
          <p:cNvSpPr/>
          <p:nvPr/>
        </p:nvSpPr>
        <p:spPr>
          <a:xfrm>
            <a:off x="4149774" y="4496692"/>
            <a:ext cx="9525" cy="68103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8"/>
          <p:cNvSpPr/>
          <p:nvPr/>
        </p:nvSpPr>
        <p:spPr>
          <a:xfrm>
            <a:off x="7161014" y="4496692"/>
            <a:ext cx="9525" cy="68103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9779496" y="4496692"/>
            <a:ext cx="9525" cy="68103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8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98717" y="2710755"/>
            <a:ext cx="142875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8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857" y="2710755"/>
            <a:ext cx="1714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8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21379" y="2710755"/>
            <a:ext cx="1714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8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857" y="2710755"/>
            <a:ext cx="1714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8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98717" y="2710755"/>
            <a:ext cx="142875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8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21379" y="2710755"/>
            <a:ext cx="17145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8"/>
          <p:cNvSpPr txBox="1"/>
          <p:nvPr/>
        </p:nvSpPr>
        <p:spPr>
          <a:xfrm>
            <a:off x="762000" y="762000"/>
            <a:ext cx="4277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THE SHIFT TO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5822" y="2116540"/>
            <a:ext cx="2840354" cy="37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9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0" y="1805880"/>
            <a:ext cx="3352800" cy="35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9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5780" y="1716490"/>
            <a:ext cx="3520439" cy="37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9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77200" y="1805880"/>
            <a:ext cx="3352800" cy="357559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9"/>
          <p:cNvSpPr txBox="1"/>
          <p:nvPr/>
        </p:nvSpPr>
        <p:spPr>
          <a:xfrm>
            <a:off x="10239375" y="6334125"/>
            <a:ext cx="15716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66666"/>
                </a:solidFill>
                <a:latin typeface="Archivo"/>
                <a:ea typeface="Archivo"/>
                <a:cs typeface="Archivo"/>
                <a:sym typeface="Archivo"/>
              </a:rPr>
              <a:t>MODULE_06 // REVENUE</a:t>
            </a:r>
            <a:endParaRPr/>
          </a:p>
        </p:txBody>
      </p:sp>
      <p:sp>
        <p:nvSpPr>
          <p:cNvPr id="229" name="Google Shape;229;p19"/>
          <p:cNvSpPr txBox="1"/>
          <p:nvPr/>
        </p:nvSpPr>
        <p:spPr>
          <a:xfrm>
            <a:off x="495300" y="762000"/>
            <a:ext cx="941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SAAS</a:t>
            </a:r>
            <a:endParaRPr/>
          </a:p>
        </p:txBody>
      </p:sp>
      <p:pic>
        <p:nvPicPr>
          <p:cNvPr id="230" name="Google Shape;230;p19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2868" y="1000125"/>
            <a:ext cx="1748432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9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37237" y="5838701"/>
            <a:ext cx="253365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9"/>
          <p:cNvSpPr txBox="1"/>
          <p:nvPr/>
        </p:nvSpPr>
        <p:spPr>
          <a:xfrm>
            <a:off x="1018222" y="2410717"/>
            <a:ext cx="2840355" cy="25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A1A1A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STARTER</a:t>
            </a:r>
            <a:endParaRPr/>
          </a:p>
        </p:txBody>
      </p:sp>
      <p:sp>
        <p:nvSpPr>
          <p:cNvPr id="233" name="Google Shape;233;p19"/>
          <p:cNvSpPr txBox="1"/>
          <p:nvPr/>
        </p:nvSpPr>
        <p:spPr>
          <a:xfrm>
            <a:off x="1085850" y="2814488"/>
            <a:ext cx="27051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$79</a:t>
            </a:r>
            <a:endParaRPr/>
          </a:p>
        </p:txBody>
      </p:sp>
      <p:sp>
        <p:nvSpPr>
          <p:cNvPr id="234" name="Google Shape;234;p19"/>
          <p:cNvSpPr txBox="1"/>
          <p:nvPr/>
        </p:nvSpPr>
        <p:spPr>
          <a:xfrm>
            <a:off x="1085850" y="3614588"/>
            <a:ext cx="270510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/ month</a:t>
            </a:r>
            <a:endParaRPr/>
          </a:p>
        </p:txBody>
      </p:sp>
      <p:sp>
        <p:nvSpPr>
          <p:cNvPr id="235" name="Google Shape;235;p19"/>
          <p:cNvSpPr txBox="1"/>
          <p:nvPr/>
        </p:nvSpPr>
        <p:spPr>
          <a:xfrm>
            <a:off x="1085850" y="4128938"/>
            <a:ext cx="2705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12 Videos</a:t>
            </a:r>
            <a:endParaRPr/>
          </a:p>
        </p:txBody>
      </p:sp>
      <p:sp>
        <p:nvSpPr>
          <p:cNvPr id="236" name="Google Shape;236;p19"/>
          <p:cNvSpPr txBox="1"/>
          <p:nvPr/>
        </p:nvSpPr>
        <p:spPr>
          <a:xfrm>
            <a:off x="1085850" y="4548038"/>
            <a:ext cx="2705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For small dropshippers.</a:t>
            </a:r>
            <a:endParaRPr/>
          </a:p>
        </p:txBody>
      </p:sp>
      <p:sp>
        <p:nvSpPr>
          <p:cNvPr id="237" name="Google Shape;237;p19"/>
          <p:cNvSpPr txBox="1"/>
          <p:nvPr/>
        </p:nvSpPr>
        <p:spPr>
          <a:xfrm>
            <a:off x="4604813" y="2646607"/>
            <a:ext cx="2982372" cy="263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GROWTH</a:t>
            </a:r>
            <a:endParaRPr/>
          </a:p>
        </p:txBody>
      </p:sp>
      <p:sp>
        <p:nvSpPr>
          <p:cNvPr id="238" name="Google Shape;238;p19"/>
          <p:cNvSpPr txBox="1"/>
          <p:nvPr/>
        </p:nvSpPr>
        <p:spPr>
          <a:xfrm>
            <a:off x="4675822" y="3070566"/>
            <a:ext cx="2840354" cy="84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$149</a:t>
            </a:r>
            <a:endParaRPr/>
          </a:p>
        </p:txBody>
      </p:sp>
      <p:sp>
        <p:nvSpPr>
          <p:cNvPr id="239" name="Google Shape;239;p19"/>
          <p:cNvSpPr txBox="1"/>
          <p:nvPr/>
        </p:nvSpPr>
        <p:spPr>
          <a:xfrm>
            <a:off x="4675822" y="3910671"/>
            <a:ext cx="2840354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/ month</a:t>
            </a:r>
            <a:endParaRPr/>
          </a:p>
        </p:txBody>
      </p:sp>
      <p:sp>
        <p:nvSpPr>
          <p:cNvPr id="240" name="Google Shape;240;p19"/>
          <p:cNvSpPr txBox="1"/>
          <p:nvPr/>
        </p:nvSpPr>
        <p:spPr>
          <a:xfrm>
            <a:off x="4675822" y="4450738"/>
            <a:ext cx="2840354" cy="360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30 Videos</a:t>
            </a:r>
            <a:endParaRPr/>
          </a:p>
        </p:txBody>
      </p:sp>
      <p:sp>
        <p:nvSpPr>
          <p:cNvPr id="241" name="Google Shape;241;p19"/>
          <p:cNvSpPr txBox="1"/>
          <p:nvPr/>
        </p:nvSpPr>
        <p:spPr>
          <a:xfrm>
            <a:off x="4675822" y="4890793"/>
            <a:ext cx="2840354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+ Custom Fonts. For growing brands.</a:t>
            </a:r>
            <a:endParaRPr/>
          </a:p>
        </p:txBody>
      </p:sp>
      <p:sp>
        <p:nvSpPr>
          <p:cNvPr id="242" name="Google Shape;242;p19"/>
          <p:cNvSpPr txBox="1"/>
          <p:nvPr/>
        </p:nvSpPr>
        <p:spPr>
          <a:xfrm>
            <a:off x="8333422" y="2296417"/>
            <a:ext cx="2840355" cy="25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A1A1A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AGENCY</a:t>
            </a:r>
            <a:endParaRPr/>
          </a:p>
        </p:txBody>
      </p:sp>
      <p:sp>
        <p:nvSpPr>
          <p:cNvPr id="243" name="Google Shape;243;p19"/>
          <p:cNvSpPr txBox="1"/>
          <p:nvPr/>
        </p:nvSpPr>
        <p:spPr>
          <a:xfrm>
            <a:off x="8401050" y="2700188"/>
            <a:ext cx="27051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$249</a:t>
            </a:r>
            <a:endParaRPr/>
          </a:p>
        </p:txBody>
      </p:sp>
      <p:sp>
        <p:nvSpPr>
          <p:cNvPr id="244" name="Google Shape;244;p19"/>
          <p:cNvSpPr txBox="1"/>
          <p:nvPr/>
        </p:nvSpPr>
        <p:spPr>
          <a:xfrm>
            <a:off x="8401050" y="3500288"/>
            <a:ext cx="270510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/ month</a:t>
            </a:r>
            <a:endParaRPr/>
          </a:p>
        </p:txBody>
      </p:sp>
      <p:sp>
        <p:nvSpPr>
          <p:cNvPr id="245" name="Google Shape;245;p19"/>
          <p:cNvSpPr txBox="1"/>
          <p:nvPr/>
        </p:nvSpPr>
        <p:spPr>
          <a:xfrm>
            <a:off x="8401050" y="4014638"/>
            <a:ext cx="2705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6</a:t>
            </a:r>
            <a:r>
              <a:rPr lang="en-US" sz="1800" b="1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0 Videos</a:t>
            </a:r>
            <a:endParaRPr/>
          </a:p>
        </p:txBody>
      </p:sp>
      <p:sp>
        <p:nvSpPr>
          <p:cNvPr id="246" name="Google Shape;246;p19"/>
          <p:cNvSpPr txBox="1"/>
          <p:nvPr/>
        </p:nvSpPr>
        <p:spPr>
          <a:xfrm>
            <a:off x="8401050" y="4433738"/>
            <a:ext cx="2705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+ Multi-brand. For marketing agencies.</a:t>
            </a:r>
            <a:endParaRPr/>
          </a:p>
        </p:txBody>
      </p:sp>
      <p:sp>
        <p:nvSpPr>
          <p:cNvPr id="247" name="Google Shape;247;p19"/>
          <p:cNvSpPr txBox="1"/>
          <p:nvPr/>
        </p:nvSpPr>
        <p:spPr>
          <a:xfrm>
            <a:off x="2271800" y="5863400"/>
            <a:ext cx="5072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PROJECTED UNIT ECONOMICS: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0" y="1524000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9608" y="1574000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0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31304" y="1524000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0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2000" y="2392560"/>
            <a:ext cx="6096000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0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2000" y="3707010"/>
            <a:ext cx="6096000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0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0575" y="5021460"/>
            <a:ext cx="60960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0"/>
          <p:cNvSpPr txBox="1"/>
          <p:nvPr/>
        </p:nvSpPr>
        <p:spPr>
          <a:xfrm>
            <a:off x="10315575" y="6334125"/>
            <a:ext cx="14954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66666"/>
                </a:solidFill>
                <a:latin typeface="Archivo"/>
                <a:ea typeface="Archivo"/>
                <a:cs typeface="Archivo"/>
                <a:sym typeface="Archivo"/>
              </a:rPr>
              <a:t>MODULE_07 // MARKET</a:t>
            </a:r>
            <a:endParaRPr/>
          </a:p>
        </p:txBody>
      </p:sp>
      <p:sp>
        <p:nvSpPr>
          <p:cNvPr id="260" name="Google Shape;260;p20"/>
          <p:cNvSpPr txBox="1"/>
          <p:nvPr/>
        </p:nvSpPr>
        <p:spPr>
          <a:xfrm>
            <a:off x="762000" y="762000"/>
            <a:ext cx="6400800" cy="117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FROM NICHE TO</a:t>
            </a:r>
            <a:endParaRPr/>
          </a:p>
        </p:txBody>
      </p:sp>
      <p:pic>
        <p:nvPicPr>
          <p:cNvPr id="261" name="Google Shape;261;p20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2000" y="1586805"/>
            <a:ext cx="1701998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0"/>
          <p:cNvSpPr txBox="1"/>
          <p:nvPr/>
        </p:nvSpPr>
        <p:spPr>
          <a:xfrm>
            <a:off x="1066725" y="2825800"/>
            <a:ext cx="809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1A1A"/>
                </a:solidFill>
                <a:latin typeface="Inter Black"/>
                <a:ea typeface="Inter Black"/>
                <a:cs typeface="Inter Black"/>
                <a:sym typeface="Inter Black"/>
              </a:rPr>
              <a:t>$50M</a:t>
            </a:r>
            <a:endParaRPr/>
          </a:p>
        </p:txBody>
      </p:sp>
      <p:sp>
        <p:nvSpPr>
          <p:cNvPr id="263" name="Google Shape;263;p20"/>
          <p:cNvSpPr txBox="1"/>
          <p:nvPr/>
        </p:nvSpPr>
        <p:spPr>
          <a:xfrm>
            <a:off x="1066800" y="3078360"/>
            <a:ext cx="554355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Fashion E-commerce Video Ads in EECCA Region.</a:t>
            </a:r>
            <a:endParaRPr/>
          </a:p>
        </p:txBody>
      </p:sp>
      <p:sp>
        <p:nvSpPr>
          <p:cNvPr id="264" name="Google Shape;264;p20"/>
          <p:cNvSpPr txBox="1"/>
          <p:nvPr/>
        </p:nvSpPr>
        <p:spPr>
          <a:xfrm>
            <a:off x="1066800" y="4125500"/>
            <a:ext cx="713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1A1A"/>
                </a:solidFill>
                <a:latin typeface="Inter Black"/>
                <a:ea typeface="Inter Black"/>
                <a:cs typeface="Inter Black"/>
                <a:sym typeface="Inter Black"/>
              </a:rPr>
              <a:t>$4B</a:t>
            </a:r>
            <a:endParaRPr/>
          </a:p>
        </p:txBody>
      </p:sp>
      <p:sp>
        <p:nvSpPr>
          <p:cNvPr id="265" name="Google Shape;265;p20"/>
          <p:cNvSpPr txBox="1"/>
          <p:nvPr/>
        </p:nvSpPr>
        <p:spPr>
          <a:xfrm>
            <a:off x="1066800" y="4392810"/>
            <a:ext cx="554355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E-commerce Video Ad Spend in EECCA &amp; MENA.</a:t>
            </a:r>
            <a:endParaRPr/>
          </a:p>
        </p:txBody>
      </p:sp>
      <p:sp>
        <p:nvSpPr>
          <p:cNvPr id="266" name="Google Shape;266;p20"/>
          <p:cNvSpPr txBox="1"/>
          <p:nvPr/>
        </p:nvSpPr>
        <p:spPr>
          <a:xfrm>
            <a:off x="1066725" y="5445300"/>
            <a:ext cx="1301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rPr>
              <a:t>$135B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7" name="Google Shape;267;p20"/>
          <p:cNvSpPr txBox="1"/>
          <p:nvPr/>
        </p:nvSpPr>
        <p:spPr>
          <a:xfrm>
            <a:off x="1066800" y="5707260"/>
            <a:ext cx="5543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CCCCCC"/>
                </a:solidFill>
                <a:latin typeface="Inter"/>
                <a:ea typeface="Inter"/>
                <a:cs typeface="Inter"/>
                <a:sym typeface="Inter"/>
              </a:rPr>
              <a:t>Global Social Video Ad Spend.</a:t>
            </a:r>
            <a:endParaRPr/>
          </a:p>
        </p:txBody>
      </p:sp>
      <p:sp>
        <p:nvSpPr>
          <p:cNvPr id="268" name="Google Shape;268;p20"/>
          <p:cNvSpPr txBox="1"/>
          <p:nvPr/>
        </p:nvSpPr>
        <p:spPr>
          <a:xfrm>
            <a:off x="9798923" y="1752199"/>
            <a:ext cx="1561662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rgbClr val="EEEEEE"/>
                </a:solidFill>
                <a:latin typeface="Archivo Black"/>
                <a:ea typeface="Archivo Black"/>
                <a:cs typeface="Archivo Black"/>
                <a:sym typeface="Archivo Black"/>
              </a:rPr>
              <a:t>TAM</a:t>
            </a:r>
            <a:endParaRPr/>
          </a:p>
        </p:txBody>
      </p:sp>
      <p:sp>
        <p:nvSpPr>
          <p:cNvPr id="269" name="Google Shape;269;p20"/>
          <p:cNvSpPr txBox="1"/>
          <p:nvPr/>
        </p:nvSpPr>
        <p:spPr>
          <a:xfrm>
            <a:off x="9389420" y="2375635"/>
            <a:ext cx="14097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rgbClr val="CCCCCC"/>
                </a:solidFill>
                <a:latin typeface="Archivo Black"/>
                <a:ea typeface="Archivo Black"/>
                <a:cs typeface="Archivo Black"/>
                <a:sym typeface="Archivo Black"/>
              </a:rPr>
              <a:t>SAM</a:t>
            </a:r>
            <a:endParaRPr/>
          </a:p>
        </p:txBody>
      </p:sp>
      <p:sp>
        <p:nvSpPr>
          <p:cNvPr id="270" name="Google Shape;270;p20"/>
          <p:cNvSpPr txBox="1"/>
          <p:nvPr/>
        </p:nvSpPr>
        <p:spPr>
          <a:xfrm>
            <a:off x="8948149" y="2973585"/>
            <a:ext cx="14382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rgbClr val="FFEA00"/>
                </a:solidFill>
                <a:latin typeface="Archivo Black"/>
                <a:ea typeface="Archivo Black"/>
                <a:cs typeface="Archivo Black"/>
                <a:sym typeface="Archivo Black"/>
              </a:rPr>
              <a:t>SOM</a:t>
            </a:r>
            <a:endParaRPr/>
          </a:p>
        </p:txBody>
      </p:sp>
      <p:sp>
        <p:nvSpPr>
          <p:cNvPr id="271" name="Google Shape;271;p20"/>
          <p:cNvSpPr txBox="1"/>
          <p:nvPr/>
        </p:nvSpPr>
        <p:spPr>
          <a:xfrm>
            <a:off x="1066800" y="2573260"/>
            <a:ext cx="1950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1A1A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SOM (BEACHHEAD)</a:t>
            </a:r>
            <a:endParaRPr/>
          </a:p>
        </p:txBody>
      </p:sp>
      <p:sp>
        <p:nvSpPr>
          <p:cNvPr id="272" name="Google Shape;272;p20"/>
          <p:cNvSpPr txBox="1"/>
          <p:nvPr/>
        </p:nvSpPr>
        <p:spPr>
          <a:xfrm>
            <a:off x="1066800" y="3858210"/>
            <a:ext cx="1850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1A1A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SAM (EXPANSION)</a:t>
            </a:r>
            <a:endParaRPr/>
          </a:p>
        </p:txBody>
      </p:sp>
      <p:sp>
        <p:nvSpPr>
          <p:cNvPr id="273" name="Google Shape;273;p20"/>
          <p:cNvSpPr txBox="1"/>
          <p:nvPr/>
        </p:nvSpPr>
        <p:spPr>
          <a:xfrm>
            <a:off x="1066800" y="5183385"/>
            <a:ext cx="1332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TAM (VISION)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1725" y="2057400"/>
            <a:ext cx="5181600" cy="403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3600" y="2057400"/>
            <a:ext cx="5181600" cy="403666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1"/>
          <p:cNvSpPr txBox="1"/>
          <p:nvPr/>
        </p:nvSpPr>
        <p:spPr>
          <a:xfrm>
            <a:off x="10506075" y="6334125"/>
            <a:ext cx="13049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666666"/>
                </a:solidFill>
                <a:latin typeface="Archivo"/>
                <a:ea typeface="Archivo"/>
                <a:cs typeface="Archivo"/>
                <a:sym typeface="Archivo"/>
              </a:rPr>
              <a:t>MODULE_08 // TEAM</a:t>
            </a:r>
            <a:endParaRPr/>
          </a:p>
        </p:txBody>
      </p:sp>
      <p:pic>
        <p:nvPicPr>
          <p:cNvPr id="282" name="Google Shape;282;p2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1110" y="762000"/>
            <a:ext cx="3200846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1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56709" y="762000"/>
            <a:ext cx="391403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1"/>
          <p:cNvSpPr txBox="1"/>
          <p:nvPr/>
        </p:nvSpPr>
        <p:spPr>
          <a:xfrm>
            <a:off x="1085850" y="3019425"/>
            <a:ext cx="47607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NURIDDIN</a:t>
            </a:r>
            <a:endParaRPr/>
          </a:p>
        </p:txBody>
      </p:sp>
      <p:sp>
        <p:nvSpPr>
          <p:cNvPr id="285" name="Google Shape;285;p21"/>
          <p:cNvSpPr txBox="1"/>
          <p:nvPr/>
        </p:nvSpPr>
        <p:spPr>
          <a:xfrm>
            <a:off x="6572250" y="3019425"/>
            <a:ext cx="4760595" cy="50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AZIM</a:t>
            </a:r>
            <a:endParaRPr/>
          </a:p>
        </p:txBody>
      </p:sp>
      <p:sp>
        <p:nvSpPr>
          <p:cNvPr id="286" name="Google Shape;286;p21"/>
          <p:cNvSpPr txBox="1"/>
          <p:nvPr/>
        </p:nvSpPr>
        <p:spPr>
          <a:xfrm>
            <a:off x="1409700" y="3750915"/>
            <a:ext cx="421005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3 years</a:t>
            </a: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in High-Level Marketing &amp; Content Strategy (Nike, FIFA, Zo'r TV).</a:t>
            </a:r>
            <a:endParaRPr/>
          </a:p>
        </p:txBody>
      </p:sp>
      <p:sp>
        <p:nvSpPr>
          <p:cNvPr id="287" name="Google Shape;287;p21"/>
          <p:cNvSpPr txBox="1"/>
          <p:nvPr/>
        </p:nvSpPr>
        <p:spPr>
          <a:xfrm>
            <a:off x="1409700" y="4474815"/>
            <a:ext cx="421005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Deep expertise in viral mechanics and brand storytelling.</a:t>
            </a:r>
            <a:endParaRPr/>
          </a:p>
        </p:txBody>
      </p:sp>
      <p:sp>
        <p:nvSpPr>
          <p:cNvPr id="288" name="Google Shape;288;p21"/>
          <p:cNvSpPr txBox="1"/>
          <p:nvPr/>
        </p:nvSpPr>
        <p:spPr>
          <a:xfrm>
            <a:off x="6896100" y="3750915"/>
            <a:ext cx="421005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4 years</a:t>
            </a: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 Full-Stack Python Engineering (Dubai Real Estate Tech, EdTech).</a:t>
            </a:r>
            <a:endParaRPr/>
          </a:p>
        </p:txBody>
      </p:sp>
      <p:sp>
        <p:nvSpPr>
          <p:cNvPr id="289" name="Google Shape;289;p21"/>
          <p:cNvSpPr txBox="1"/>
          <p:nvPr/>
        </p:nvSpPr>
        <p:spPr>
          <a:xfrm>
            <a:off x="6896100" y="4474815"/>
            <a:ext cx="421005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Specialist in Building Autonomous Agents &amp; API Architecture.</a:t>
            </a:r>
            <a:endParaRPr/>
          </a:p>
        </p:txBody>
      </p:sp>
      <p:sp>
        <p:nvSpPr>
          <p:cNvPr id="290" name="Google Shape;290;p21"/>
          <p:cNvSpPr txBox="1"/>
          <p:nvPr/>
        </p:nvSpPr>
        <p:spPr>
          <a:xfrm>
            <a:off x="6896100" y="5198715"/>
            <a:ext cx="421005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A1A1A"/>
                </a:solidFill>
                <a:latin typeface="Inter"/>
                <a:ea typeface="Inter"/>
                <a:cs typeface="Inter"/>
                <a:sym typeface="Inter"/>
              </a:rPr>
              <a:t>Built &amp; scaled 3 platforms (VoEdu, StartApp, Turtopar) from zero to production.</a:t>
            </a:r>
            <a:endParaRPr/>
          </a:p>
        </p:txBody>
      </p:sp>
      <p:pic>
        <p:nvPicPr>
          <p:cNvPr id="291" name="Google Shape;291;p21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5850" y="3784252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1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5850" y="4508152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1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72250" y="3784252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1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72250" y="4508152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1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72250" y="5232052"/>
            <a:ext cx="171450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1"/>
          <p:cNvSpPr txBox="1"/>
          <p:nvPr/>
        </p:nvSpPr>
        <p:spPr>
          <a:xfrm>
            <a:off x="5399100" y="827900"/>
            <a:ext cx="65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1A1A1A"/>
                </a:solidFill>
                <a:latin typeface="Archivo Black"/>
                <a:ea typeface="Archivo Black"/>
                <a:cs typeface="Archivo Black"/>
                <a:sym typeface="Archivo Black"/>
              </a:rPr>
              <a:t>&amp;</a:t>
            </a:r>
            <a:endParaRPr/>
          </a:p>
        </p:txBody>
      </p:sp>
      <p:pic>
        <p:nvPicPr>
          <p:cNvPr id="297" name="Google Shape;297;p21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5850" y="2404975"/>
            <a:ext cx="1847850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1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72250" y="2405075"/>
            <a:ext cx="1657350" cy="35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550</Words>
  <Application>Microsoft Office PowerPoint</Application>
  <PresentationFormat>Широкоэкранный</PresentationFormat>
  <Paragraphs>107</Paragraphs>
  <Slides>10</Slides>
  <Notes>10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Calibri</vt:lpstr>
      <vt:lpstr>Inter Black</vt:lpstr>
      <vt:lpstr>Arial</vt:lpstr>
      <vt:lpstr>Inter</vt:lpstr>
      <vt:lpstr>Archivo Black</vt:lpstr>
      <vt:lpstr>Inter SemiBold</vt:lpstr>
      <vt:lpstr>Archivo</vt:lpstr>
      <vt:lpstr>Archivo ExtraBold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Nuriddin Ergashev</cp:lastModifiedBy>
  <cp:revision>2</cp:revision>
  <dcterms:modified xsi:type="dcterms:W3CDTF">2026-03-04T07:41:37Z</dcterms:modified>
</cp:coreProperties>
</file>